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9"/>
  </p:notesMasterIdLst>
  <p:sldIdLst>
    <p:sldId id="256" r:id="rId2"/>
    <p:sldId id="257" r:id="rId3"/>
    <p:sldId id="259" r:id="rId4"/>
    <p:sldId id="258" r:id="rId5"/>
    <p:sldId id="260" r:id="rId6"/>
    <p:sldId id="261" r:id="rId7"/>
    <p:sldId id="265" r:id="rId8"/>
    <p:sldId id="266" r:id="rId9"/>
    <p:sldId id="267" r:id="rId10"/>
    <p:sldId id="268" r:id="rId11"/>
    <p:sldId id="313" r:id="rId12"/>
    <p:sldId id="312" r:id="rId13"/>
    <p:sldId id="306" r:id="rId14"/>
    <p:sldId id="314" r:id="rId15"/>
    <p:sldId id="309" r:id="rId16"/>
    <p:sldId id="307" r:id="rId17"/>
    <p:sldId id="290" r:id="rId18"/>
    <p:sldId id="310" r:id="rId19"/>
    <p:sldId id="311" r:id="rId20"/>
    <p:sldId id="315" r:id="rId21"/>
    <p:sldId id="308" r:id="rId22"/>
    <p:sldId id="301" r:id="rId23"/>
    <p:sldId id="304" r:id="rId24"/>
    <p:sldId id="305" r:id="rId25"/>
    <p:sldId id="297" r:id="rId26"/>
    <p:sldId id="300" r:id="rId27"/>
    <p:sldId id="287" r:id="rId28"/>
  </p:sldIdLst>
  <p:sldSz cx="9144000" cy="5143500" type="screen16x9"/>
  <p:notesSz cx="6858000" cy="9144000"/>
  <p:embeddedFontLst>
    <p:embeddedFont>
      <p:font typeface="Cambria Math" panose="02040503050406030204" pitchFamily="18" charset="0"/>
      <p:regular r:id="rId30"/>
    </p:embeddedFont>
    <p:embeddedFont>
      <p:font typeface="Lato" panose="020F0502020204030203"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Light" panose="020B0306030504020204" pitchFamily="34" charset="0"/>
      <p:regular r:id="rId43"/>
      <p:bold r:id="rId44"/>
      <p:italic r:id="rId45"/>
      <p:boldItalic r:id="rId46"/>
    </p:embeddedFont>
    <p:embeddedFont>
      <p:font typeface="Raleway"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Wingdings 3" panose="05040102010807070707" pitchFamily="18" charset="2"/>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c92ffa8b7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c92ffa8b7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22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c92ffa8b7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c92ffa8b7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0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a66fecc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ca66fecc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99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40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967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342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cc08763fb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cc08763fb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52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cc08763fb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cc08763fb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59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Bảo mật</a:t>
            </a:r>
            <a:endParaRPr sz="600" b="1">
              <a:latin typeface="Montserrat"/>
              <a:ea typeface="Montserrat"/>
              <a:cs typeface="Montserrat"/>
              <a:sym typeface="Montserrat"/>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Dành cho </a:t>
            </a:r>
            <a:r>
              <a:rPr lang="vi" sz="600" b="1">
                <a:latin typeface="Montserrat"/>
                <a:ea typeface="Montserrat"/>
                <a:cs typeface="Montserrat"/>
                <a:sym typeface="Montserrat"/>
              </a:rPr>
              <a:t>Tên công ty</a:t>
            </a:r>
            <a:endParaRPr sz="600">
              <a:latin typeface="Montserrat"/>
              <a:ea typeface="Montserrat"/>
              <a:cs typeface="Montserrat"/>
              <a:sym typeface="Montserrat"/>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latin typeface="Montserrat"/>
                <a:ea typeface="Montserrat"/>
                <a:cs typeface="Montserrat"/>
                <a:sym typeface="Montserrat"/>
              </a:rPr>
              <a:t>Phiên bản 1.0</a:t>
            </a:r>
            <a:endParaRPr sz="600" b="1">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Bảo mật</a:t>
            </a:r>
            <a:endParaRPr sz="600" b="1">
              <a:solidFill>
                <a:srgbClr val="FFFFFF"/>
              </a:solidFill>
              <a:latin typeface="Montserrat"/>
              <a:ea typeface="Montserrat"/>
              <a:cs typeface="Montserrat"/>
              <a:sym typeface="Montserrat"/>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Dành cho </a:t>
            </a:r>
            <a:r>
              <a:rPr lang="vi" sz="600" b="1">
                <a:solidFill>
                  <a:srgbClr val="FFFFFF"/>
                </a:solidFill>
                <a:latin typeface="Montserrat"/>
                <a:ea typeface="Montserrat"/>
                <a:cs typeface="Montserrat"/>
                <a:sym typeface="Montserrat"/>
              </a:rPr>
              <a:t>Tên công ty</a:t>
            </a:r>
            <a:endParaRPr sz="600">
              <a:solidFill>
                <a:srgbClr val="FFFFFF"/>
              </a:solidFill>
              <a:latin typeface="Montserrat"/>
              <a:ea typeface="Montserrat"/>
              <a:cs typeface="Montserrat"/>
              <a:sym typeface="Montserrat"/>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solidFill>
                  <a:srgbClr val="FFFFFF"/>
                </a:solidFill>
                <a:latin typeface="Montserrat"/>
                <a:ea typeface="Montserrat"/>
                <a:cs typeface="Montserrat"/>
                <a:sym typeface="Montserrat"/>
              </a:rPr>
              <a:t>Phiên bản 1.0</a:t>
            </a:r>
            <a:endParaRPr sz="600" b="1">
              <a:solidFill>
                <a:srgbClr val="FFFFFF"/>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vi"/>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ontserrat"/>
              <a:buNone/>
              <a:defRPr sz="2800" b="1">
                <a:latin typeface="Montserrat"/>
                <a:ea typeface="Montserrat"/>
                <a:cs typeface="Montserrat"/>
                <a:sym typeface="Montserrat"/>
              </a:defRPr>
            </a:lvl1pPr>
            <a:lvl2pPr lvl="1">
              <a:spcBef>
                <a:spcPts val="0"/>
              </a:spcBef>
              <a:spcAft>
                <a:spcPts val="0"/>
              </a:spcAft>
              <a:buSzPts val="2800"/>
              <a:buFont typeface="Montserrat"/>
              <a:buNone/>
              <a:defRPr sz="2800" b="1">
                <a:latin typeface="Montserrat"/>
                <a:ea typeface="Montserrat"/>
                <a:cs typeface="Montserrat"/>
                <a:sym typeface="Montserrat"/>
              </a:defRPr>
            </a:lvl2pPr>
            <a:lvl3pPr lvl="2">
              <a:spcBef>
                <a:spcPts val="0"/>
              </a:spcBef>
              <a:spcAft>
                <a:spcPts val="0"/>
              </a:spcAft>
              <a:buSzPts val="2800"/>
              <a:buFont typeface="Montserrat"/>
              <a:buNone/>
              <a:defRPr sz="2800" b="1">
                <a:latin typeface="Montserrat"/>
                <a:ea typeface="Montserrat"/>
                <a:cs typeface="Montserrat"/>
                <a:sym typeface="Montserrat"/>
              </a:defRPr>
            </a:lvl3pPr>
            <a:lvl4pPr lvl="3">
              <a:spcBef>
                <a:spcPts val="0"/>
              </a:spcBef>
              <a:spcAft>
                <a:spcPts val="0"/>
              </a:spcAft>
              <a:buSzPts val="2800"/>
              <a:buFont typeface="Montserrat"/>
              <a:buNone/>
              <a:defRPr sz="2800" b="1">
                <a:latin typeface="Montserrat"/>
                <a:ea typeface="Montserrat"/>
                <a:cs typeface="Montserrat"/>
                <a:sym typeface="Montserrat"/>
              </a:defRPr>
            </a:lvl4pPr>
            <a:lvl5pPr lvl="4">
              <a:spcBef>
                <a:spcPts val="0"/>
              </a:spcBef>
              <a:spcAft>
                <a:spcPts val="0"/>
              </a:spcAft>
              <a:buSzPts val="2800"/>
              <a:buFont typeface="Montserrat"/>
              <a:buNone/>
              <a:defRPr sz="2800" b="1">
                <a:latin typeface="Montserrat"/>
                <a:ea typeface="Montserrat"/>
                <a:cs typeface="Montserrat"/>
                <a:sym typeface="Montserrat"/>
              </a:defRPr>
            </a:lvl5pPr>
            <a:lvl6pPr lvl="5">
              <a:spcBef>
                <a:spcPts val="0"/>
              </a:spcBef>
              <a:spcAft>
                <a:spcPts val="0"/>
              </a:spcAft>
              <a:buSzPts val="2800"/>
              <a:buFont typeface="Montserrat"/>
              <a:buNone/>
              <a:defRPr sz="2800" b="1">
                <a:latin typeface="Montserrat"/>
                <a:ea typeface="Montserrat"/>
                <a:cs typeface="Montserrat"/>
                <a:sym typeface="Montserrat"/>
              </a:defRPr>
            </a:lvl6pPr>
            <a:lvl7pPr lvl="6">
              <a:spcBef>
                <a:spcPts val="0"/>
              </a:spcBef>
              <a:spcAft>
                <a:spcPts val="0"/>
              </a:spcAft>
              <a:buSzPts val="2800"/>
              <a:buFont typeface="Montserrat"/>
              <a:buNone/>
              <a:defRPr sz="2800" b="1">
                <a:latin typeface="Montserrat"/>
                <a:ea typeface="Montserrat"/>
                <a:cs typeface="Montserrat"/>
                <a:sym typeface="Montserrat"/>
              </a:defRPr>
            </a:lvl7pPr>
            <a:lvl8pPr lvl="7">
              <a:spcBef>
                <a:spcPts val="0"/>
              </a:spcBef>
              <a:spcAft>
                <a:spcPts val="0"/>
              </a:spcAft>
              <a:buSzPts val="2800"/>
              <a:buFont typeface="Montserrat"/>
              <a:buNone/>
              <a:defRPr sz="2800" b="1">
                <a:latin typeface="Montserrat"/>
                <a:ea typeface="Montserrat"/>
                <a:cs typeface="Montserrat"/>
                <a:sym typeface="Montserrat"/>
              </a:defRPr>
            </a:lvl8pPr>
            <a:lvl9pPr lvl="8">
              <a:spcBef>
                <a:spcPts val="0"/>
              </a:spcBef>
              <a:spcAft>
                <a:spcPts val="0"/>
              </a:spcAft>
              <a:buSzPts val="2800"/>
              <a:buFont typeface="Montserrat"/>
              <a:buNone/>
              <a:defRPr sz="2800" b="1">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marL="1371600" lvl="2"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marL="1828800" lvl="3"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marL="2286000" lvl="4"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marL="2743200" lvl="5"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marL="3200400" lvl="6"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marL="3657600" lvl="7"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marL="4114800" lvl="8" indent="-29845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Open Sans"/>
                <a:ea typeface="Open Sans"/>
                <a:cs typeface="Open Sans"/>
                <a:sym typeface="Open Sans"/>
              </a:defRPr>
            </a:lvl1pPr>
            <a:lvl2pPr lvl="1" algn="r">
              <a:buNone/>
              <a:defRPr sz="1000">
                <a:solidFill>
                  <a:schemeClr val="accent1"/>
                </a:solidFill>
                <a:latin typeface="Open Sans"/>
                <a:ea typeface="Open Sans"/>
                <a:cs typeface="Open Sans"/>
                <a:sym typeface="Open Sans"/>
              </a:defRPr>
            </a:lvl2pPr>
            <a:lvl3pPr lvl="2" algn="r">
              <a:buNone/>
              <a:defRPr sz="1000">
                <a:solidFill>
                  <a:schemeClr val="accent1"/>
                </a:solidFill>
                <a:latin typeface="Open Sans"/>
                <a:ea typeface="Open Sans"/>
                <a:cs typeface="Open Sans"/>
                <a:sym typeface="Open Sans"/>
              </a:defRPr>
            </a:lvl3pPr>
            <a:lvl4pPr lvl="3" algn="r">
              <a:buNone/>
              <a:defRPr sz="1000">
                <a:solidFill>
                  <a:schemeClr val="accent1"/>
                </a:solidFill>
                <a:latin typeface="Open Sans"/>
                <a:ea typeface="Open Sans"/>
                <a:cs typeface="Open Sans"/>
                <a:sym typeface="Open Sans"/>
              </a:defRPr>
            </a:lvl4pPr>
            <a:lvl5pPr lvl="4" algn="r">
              <a:buNone/>
              <a:defRPr sz="1000">
                <a:solidFill>
                  <a:schemeClr val="accent1"/>
                </a:solidFill>
                <a:latin typeface="Open Sans"/>
                <a:ea typeface="Open Sans"/>
                <a:cs typeface="Open Sans"/>
                <a:sym typeface="Open Sans"/>
              </a:defRPr>
            </a:lvl5pPr>
            <a:lvl6pPr lvl="5" algn="r">
              <a:buNone/>
              <a:defRPr sz="1000">
                <a:solidFill>
                  <a:schemeClr val="accent1"/>
                </a:solidFill>
                <a:latin typeface="Open Sans"/>
                <a:ea typeface="Open Sans"/>
                <a:cs typeface="Open Sans"/>
                <a:sym typeface="Open Sans"/>
              </a:defRPr>
            </a:lvl6pPr>
            <a:lvl7pPr lvl="6" algn="r">
              <a:buNone/>
              <a:defRPr sz="1000">
                <a:solidFill>
                  <a:schemeClr val="accent1"/>
                </a:solidFill>
                <a:latin typeface="Open Sans"/>
                <a:ea typeface="Open Sans"/>
                <a:cs typeface="Open Sans"/>
                <a:sym typeface="Open Sans"/>
              </a:defRPr>
            </a:lvl7pPr>
            <a:lvl8pPr lvl="7" algn="r">
              <a:buNone/>
              <a:defRPr sz="1000">
                <a:solidFill>
                  <a:schemeClr val="accent1"/>
                </a:solidFill>
                <a:latin typeface="Open Sans"/>
                <a:ea typeface="Open Sans"/>
                <a:cs typeface="Open Sans"/>
                <a:sym typeface="Open Sans"/>
              </a:defRPr>
            </a:lvl8pPr>
            <a:lvl9pPr lvl="8" algn="r">
              <a:buNone/>
              <a:defRPr sz="1000">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98250" y="1283800"/>
            <a:ext cx="8957700" cy="16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4800" b="1">
                <a:latin typeface="Montserrat"/>
                <a:ea typeface="Montserrat"/>
                <a:cs typeface="Montserrat"/>
                <a:sym typeface="Montserrat"/>
              </a:rPr>
              <a:t>Báo cáo đồ án cuối khóa  DAP305x_1.0-A_VN</a:t>
            </a:r>
            <a:endParaRPr sz="4200" b="1">
              <a:solidFill>
                <a:srgbClr val="1A1A1A"/>
              </a:solidFill>
              <a:latin typeface="Montserrat"/>
              <a:ea typeface="Montserrat"/>
              <a:cs typeface="Montserrat"/>
              <a:sym typeface="Montserrat"/>
            </a:endParaRPr>
          </a:p>
        </p:txBody>
      </p:sp>
      <p:sp>
        <p:nvSpPr>
          <p:cNvPr id="177" name="Google Shape;177;p18"/>
          <p:cNvSpPr txBox="1"/>
          <p:nvPr/>
        </p:nvSpPr>
        <p:spPr>
          <a:xfrm>
            <a:off x="204201" y="2998275"/>
            <a:ext cx="54162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b="1">
                <a:solidFill>
                  <a:srgbClr val="595959"/>
                </a:solidFill>
                <a:latin typeface="Open Sans"/>
                <a:ea typeface="Open Sans"/>
                <a:cs typeface="Open Sans"/>
                <a:sym typeface="Open Sans"/>
              </a:rPr>
              <a:t>khoanFX20883</a:t>
            </a:r>
            <a:endParaRPr b="1">
              <a:solidFill>
                <a:srgbClr val="595959"/>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ETL</a:t>
            </a:r>
            <a:endParaRPr b="0">
              <a:latin typeface="Montserrat"/>
              <a:ea typeface="Montserrat"/>
              <a:cs typeface="Montserrat"/>
              <a:sym typeface="Montserrat"/>
            </a:endParaRPr>
          </a:p>
        </p:txBody>
      </p:sp>
      <p:sp>
        <p:nvSpPr>
          <p:cNvPr id="288" name="Google Shape;288;p30"/>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Dữ liệu sẽ được load từ file csv vào bảng staging trong cơ sở dữ liệu của SQL Sever</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Từ bảng staging dữ liệu sẽ được mã hóa và load vào các bảng Dim tương ứng</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 sz="1100">
                <a:latin typeface="Open Sans"/>
                <a:ea typeface="Open Sans"/>
                <a:cs typeface="Open Sans"/>
                <a:sym typeface="Open Sans"/>
              </a:rPr>
              <a:t>Sau đó, dữ liệu từ các bảng Dim sẽ được join vào bảng Fact cuối cùng</a:t>
            </a:r>
            <a:endParaRPr sz="1100">
              <a:latin typeface="Open Sans"/>
              <a:ea typeface="Open Sans"/>
              <a:cs typeface="Open Sans"/>
              <a:sym typeface="Open Sans"/>
            </a:endParaRPr>
          </a:p>
        </p:txBody>
      </p:sp>
      <p:pic>
        <p:nvPicPr>
          <p:cNvPr id="289" name="Google Shape;289;p30"/>
          <p:cNvPicPr preferRelativeResize="0"/>
          <p:nvPr/>
        </p:nvPicPr>
        <p:blipFill rotWithShape="1">
          <a:blip r:embed="rId3">
            <a:alphaModFix/>
          </a:blip>
          <a:srcRect l="248" r="248"/>
          <a:stretch/>
        </p:blipFill>
        <p:spPr>
          <a:xfrm>
            <a:off x="3123150" y="1184600"/>
            <a:ext cx="1978073" cy="3262600"/>
          </a:xfrm>
          <a:prstGeom prst="rect">
            <a:avLst/>
          </a:prstGeom>
          <a:noFill/>
          <a:ln>
            <a:noFill/>
          </a:ln>
        </p:spPr>
      </p:pic>
      <p:sp>
        <p:nvSpPr>
          <p:cNvPr id="290" name="Google Shape;290;p30"/>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a:solidFill>
                  <a:srgbClr val="FFFFFF"/>
                </a:solidFill>
                <a:latin typeface="Open Sans"/>
                <a:ea typeface="Open Sans"/>
                <a:cs typeface="Open Sans"/>
                <a:sym typeface="Open Sans"/>
              </a:rPr>
              <a:t>Load Staging</a:t>
            </a:r>
            <a:endParaRPr>
              <a:solidFill>
                <a:srgbClr val="FFFFFF"/>
              </a:solidFill>
              <a:latin typeface="Open Sans"/>
              <a:ea typeface="Open Sans"/>
              <a:cs typeface="Open Sans"/>
              <a:sym typeface="Open Sans"/>
            </a:endParaRPr>
          </a:p>
        </p:txBody>
      </p:sp>
      <p:pic>
        <p:nvPicPr>
          <p:cNvPr id="291" name="Google Shape;291;p30"/>
          <p:cNvPicPr preferRelativeResize="0"/>
          <p:nvPr/>
        </p:nvPicPr>
        <p:blipFill rotWithShape="1">
          <a:blip r:embed="rId4">
            <a:alphaModFix/>
          </a:blip>
          <a:srcRect l="1820" r="1830"/>
          <a:stretch/>
        </p:blipFill>
        <p:spPr>
          <a:xfrm>
            <a:off x="5146775" y="1184600"/>
            <a:ext cx="1973625" cy="3262600"/>
          </a:xfrm>
          <a:prstGeom prst="rect">
            <a:avLst/>
          </a:prstGeom>
          <a:noFill/>
          <a:ln>
            <a:noFill/>
          </a:ln>
        </p:spPr>
      </p:pic>
      <p:sp>
        <p:nvSpPr>
          <p:cNvPr id="292" name="Google Shape;292;p30"/>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a:solidFill>
                  <a:srgbClr val="FFFFFF"/>
                </a:solidFill>
                <a:latin typeface="Open Sans"/>
                <a:ea typeface="Open Sans"/>
                <a:cs typeface="Open Sans"/>
                <a:sym typeface="Open Sans"/>
              </a:rPr>
              <a:t>Load Dim</a:t>
            </a:r>
            <a:endParaRPr>
              <a:solidFill>
                <a:srgbClr val="FFFFFF"/>
              </a:solidFill>
              <a:latin typeface="Open Sans"/>
              <a:ea typeface="Open Sans"/>
              <a:cs typeface="Open Sans"/>
              <a:sym typeface="Open Sans"/>
            </a:endParaRPr>
          </a:p>
        </p:txBody>
      </p:sp>
      <p:pic>
        <p:nvPicPr>
          <p:cNvPr id="293" name="Google Shape;293;p30"/>
          <p:cNvPicPr preferRelativeResize="0"/>
          <p:nvPr/>
        </p:nvPicPr>
        <p:blipFill rotWithShape="1">
          <a:blip r:embed="rId5">
            <a:alphaModFix/>
          </a:blip>
          <a:srcRect l="7855" r="7855"/>
          <a:stretch/>
        </p:blipFill>
        <p:spPr>
          <a:xfrm>
            <a:off x="7170375" y="1184600"/>
            <a:ext cx="1973625" cy="3262599"/>
          </a:xfrm>
          <a:prstGeom prst="rect">
            <a:avLst/>
          </a:prstGeom>
          <a:noFill/>
          <a:ln>
            <a:noFill/>
          </a:ln>
        </p:spPr>
      </p:pic>
      <p:sp>
        <p:nvSpPr>
          <p:cNvPr id="294" name="Google Shape;294;p30"/>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a:solidFill>
                  <a:srgbClr val="FFFFFF"/>
                </a:solidFill>
                <a:latin typeface="Open Sans"/>
                <a:ea typeface="Open Sans"/>
                <a:cs typeface="Open Sans"/>
                <a:sym typeface="Open Sans"/>
              </a:rPr>
              <a:t>Load Fact</a:t>
            </a:r>
            <a:endParaRPr>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EDA</a:t>
            </a:r>
            <a:endParaRPr dirty="0">
              <a:latin typeface="Montserrat"/>
              <a:ea typeface="Montserrat"/>
              <a:cs typeface="Montserrat"/>
              <a:sym typeface="Montserrat"/>
            </a:endParaRPr>
          </a:p>
        </p:txBody>
      </p:sp>
      <p:sp>
        <p:nvSpPr>
          <p:cNvPr id="273" name="Google Shape;273;p29"/>
          <p:cNvSpPr txBox="1">
            <a:spLocks noGrp="1"/>
          </p:cNvSpPr>
          <p:nvPr>
            <p:ph type="body" idx="1"/>
          </p:nvPr>
        </p:nvSpPr>
        <p:spPr>
          <a:xfrm>
            <a:off x="651354" y="1753643"/>
            <a:ext cx="3706472" cy="3206663"/>
          </a:xfrm>
          <a:prstGeom prst="rect">
            <a:avLst/>
          </a:prstGeom>
        </p:spPr>
        <p:txBody>
          <a:bodyPr spcFirstLastPara="1" wrap="square" lIns="91425" tIns="91425" rIns="91425" bIns="91425" anchor="t" anchorCtr="0">
            <a:noAutofit/>
          </a:bodyPr>
          <a:lstStyle/>
          <a:p>
            <a:pPr marL="171450" indent="-171450">
              <a:spcAft>
                <a:spcPts val="1600"/>
              </a:spcAft>
              <a:buFont typeface="Arial" panose="020B0604020202020204" pitchFamily="34" charset="0"/>
              <a:buChar char="•"/>
            </a:pPr>
            <a:endParaRPr lang="vi-VN" sz="1100" dirty="0">
              <a:latin typeface="Open Sans"/>
              <a:ea typeface="Open Sans"/>
              <a:cs typeface="Open Sans"/>
              <a:sym typeface="Open Sans"/>
            </a:endParaRPr>
          </a:p>
          <a:p>
            <a:pPr marL="171450" indent="-171450">
              <a:spcAft>
                <a:spcPts val="1600"/>
              </a:spcAft>
              <a:buFont typeface="Arial" panose="020B0604020202020204" pitchFamily="34" charset="0"/>
              <a:buChar char="•"/>
            </a:pPr>
            <a:r>
              <a:rPr lang="vi-VN" sz="1100" dirty="0" err="1">
                <a:latin typeface="Open Sans"/>
                <a:ea typeface="Open Sans"/>
                <a:cs typeface="Open Sans"/>
                <a:sym typeface="Open Sans"/>
              </a:rPr>
              <a:t>Trước</a:t>
            </a:r>
            <a:r>
              <a:rPr lang="vi-VN" sz="1100" dirty="0">
                <a:latin typeface="Open Sans"/>
                <a:ea typeface="Open Sans"/>
                <a:cs typeface="Open Sans"/>
                <a:sym typeface="Open Sans"/>
              </a:rPr>
              <a:t> tiên ta </a:t>
            </a:r>
            <a:r>
              <a:rPr lang="vi-VN" sz="1100" dirty="0" err="1">
                <a:latin typeface="Open Sans"/>
                <a:ea typeface="Open Sans"/>
                <a:cs typeface="Open Sans"/>
                <a:sym typeface="Open Sans"/>
              </a:rPr>
              <a:t>sẽ</a:t>
            </a:r>
            <a:r>
              <a:rPr lang="vi-VN" sz="1100" dirty="0">
                <a:latin typeface="Open Sans"/>
                <a:ea typeface="Open Sans"/>
                <a:cs typeface="Open Sans"/>
                <a:sym typeface="Open Sans"/>
              </a:rPr>
              <a:t> </a:t>
            </a:r>
            <a:r>
              <a:rPr lang="vi-VN" sz="1100" dirty="0" err="1">
                <a:latin typeface="Open Sans"/>
                <a:ea typeface="Open Sans"/>
                <a:cs typeface="Open Sans"/>
                <a:sym typeface="Open Sans"/>
              </a:rPr>
              <a:t>loại</a:t>
            </a:r>
            <a:r>
              <a:rPr lang="vi-VN" sz="1100" dirty="0">
                <a:latin typeface="Open Sans"/>
                <a:ea typeface="Open Sans"/>
                <a:cs typeface="Open Sans"/>
                <a:sym typeface="Open Sans"/>
              </a:rPr>
              <a:t> </a:t>
            </a:r>
            <a:r>
              <a:rPr lang="vi-VN" sz="1100" dirty="0" err="1">
                <a:latin typeface="Open Sans"/>
                <a:ea typeface="Open Sans"/>
                <a:cs typeface="Open Sans"/>
                <a:sym typeface="Open Sans"/>
              </a:rPr>
              <a:t>bỏ</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những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giá</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trị</a:t>
            </a:r>
            <a:r>
              <a:rPr lang="vi-VN" sz="1100" dirty="0">
                <a:latin typeface="Open Sans"/>
                <a:ea typeface="Open Sans"/>
                <a:cs typeface="Open Sans"/>
                <a:sym typeface="Open Sans"/>
              </a:rPr>
              <a:t> </a:t>
            </a:r>
            <a:r>
              <a:rPr lang="vi-VN" sz="1100" dirty="0" err="1">
                <a:latin typeface="Open Sans"/>
                <a:ea typeface="Open Sans"/>
                <a:cs typeface="Open Sans"/>
                <a:sym typeface="Open Sans"/>
              </a:rPr>
              <a:t>bị</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trùng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lặp</a:t>
            </a:r>
            <a:r>
              <a:rPr lang="vi-VN" sz="1100" dirty="0">
                <a:latin typeface="Open Sans"/>
                <a:ea typeface="Open Sans"/>
                <a:cs typeface="Open Sans"/>
                <a:sym typeface="Open Sans"/>
              </a:rPr>
              <a:t>.</a:t>
            </a:r>
          </a:p>
          <a:p>
            <a:pPr marL="0" indent="0">
              <a:spcAft>
                <a:spcPts val="1600"/>
              </a:spcAft>
              <a:buNone/>
            </a:pPr>
            <a:endParaRPr lang="vi-VN" sz="1100" dirty="0">
              <a:latin typeface="Open Sans"/>
              <a:ea typeface="Open Sans"/>
              <a:cs typeface="Open Sans"/>
              <a:sym typeface="Open Sans"/>
            </a:endParaRPr>
          </a:p>
          <a:p>
            <a:pPr marL="171450" indent="-171450">
              <a:spcAft>
                <a:spcPts val="1600"/>
              </a:spcAft>
              <a:buFont typeface="Arial" panose="020B0604020202020204" pitchFamily="34" charset="0"/>
              <a:buChar char="•"/>
            </a:pPr>
            <a:r>
              <a:rPr lang="vi-VN" sz="1100" dirty="0" err="1">
                <a:latin typeface="Open Sans"/>
                <a:ea typeface="Open Sans"/>
                <a:cs typeface="Open Sans"/>
                <a:sym typeface="Open Sans"/>
              </a:rPr>
              <a:t>Để</a:t>
            </a:r>
            <a:r>
              <a:rPr lang="vi-VN" sz="1100" dirty="0">
                <a:latin typeface="Open Sans"/>
                <a:ea typeface="Open Sans"/>
                <a:cs typeface="Open Sans"/>
                <a:sym typeface="Open Sans"/>
              </a:rPr>
              <a:t> </a:t>
            </a:r>
            <a:r>
              <a:rPr lang="vi-VN" sz="1100" dirty="0" err="1">
                <a:latin typeface="Open Sans"/>
                <a:ea typeface="Open Sans"/>
                <a:cs typeface="Open Sans"/>
                <a:sym typeface="Open Sans"/>
              </a:rPr>
              <a:t>phục</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vụ</a:t>
            </a:r>
            <a:r>
              <a:rPr lang="vi-VN" sz="1100" dirty="0">
                <a:latin typeface="Open Sans"/>
                <a:ea typeface="Open Sans"/>
                <a:cs typeface="Open Sans"/>
                <a:sym typeface="Open Sans"/>
              </a:rPr>
              <a:t> </a:t>
            </a:r>
            <a:r>
              <a:rPr lang="vi-VN" sz="1100" dirty="0" err="1">
                <a:latin typeface="Open Sans"/>
                <a:ea typeface="Open Sans"/>
                <a:cs typeface="Open Sans"/>
                <a:sym typeface="Open Sans"/>
              </a:rPr>
              <a:t>mục</a:t>
            </a:r>
            <a:r>
              <a:rPr lang="vi-VN" sz="1100" dirty="0">
                <a:latin typeface="Open Sans"/>
                <a:ea typeface="Open Sans"/>
                <a:cs typeface="Open Sans"/>
                <a:sym typeface="Open Sans"/>
              </a:rPr>
              <a:t> tiêu phân </a:t>
            </a:r>
            <a:r>
              <a:rPr lang="vi-VN" sz="1100" dirty="0" err="1">
                <a:latin typeface="Open Sans"/>
                <a:ea typeface="Open Sans"/>
                <a:cs typeface="Open Sans"/>
                <a:sym typeface="Open Sans"/>
              </a:rPr>
              <a:t>tích</a:t>
            </a:r>
            <a:r>
              <a:rPr lang="vi-VN" sz="1100" dirty="0">
                <a:latin typeface="Open Sans"/>
                <a:ea typeface="Open Sans"/>
                <a:cs typeface="Open Sans"/>
                <a:sym typeface="Open Sans"/>
              </a:rPr>
              <a:t>, ta </a:t>
            </a:r>
            <a:r>
              <a:rPr lang="vi-VN" sz="1100" dirty="0" err="1">
                <a:latin typeface="Open Sans"/>
                <a:ea typeface="Open Sans"/>
                <a:cs typeface="Open Sans"/>
                <a:sym typeface="Open Sans"/>
              </a:rPr>
              <a:t>sẽ</a:t>
            </a:r>
            <a:r>
              <a:rPr lang="vi-VN" sz="1100" dirty="0">
                <a:latin typeface="Open Sans"/>
                <a:ea typeface="Open Sans"/>
                <a:cs typeface="Open Sans"/>
                <a:sym typeface="Open Sans"/>
              </a:rPr>
              <a:t> </a:t>
            </a:r>
            <a:r>
              <a:rPr lang="vi-VN" sz="1100" dirty="0" err="1">
                <a:latin typeface="Open Sans"/>
                <a:ea typeface="Open Sans"/>
                <a:cs typeface="Open Sans"/>
                <a:sym typeface="Open Sans"/>
              </a:rPr>
              <a:t>loại</a:t>
            </a:r>
            <a:r>
              <a:rPr lang="vi-VN" sz="1100" dirty="0">
                <a:latin typeface="Open Sans"/>
                <a:ea typeface="Open Sans"/>
                <a:cs typeface="Open Sans"/>
                <a:sym typeface="Open Sans"/>
              </a:rPr>
              <a:t> </a:t>
            </a:r>
            <a:r>
              <a:rPr lang="vi-VN" sz="1100" dirty="0" err="1">
                <a:latin typeface="Open Sans"/>
                <a:ea typeface="Open Sans"/>
                <a:cs typeface="Open Sans"/>
                <a:sym typeface="Open Sans"/>
              </a:rPr>
              <a:t>bỏ</a:t>
            </a:r>
            <a:r>
              <a:rPr lang="vi-VN" sz="1100" dirty="0">
                <a:latin typeface="Open Sans"/>
                <a:ea typeface="Open Sans"/>
                <a:cs typeface="Open Sans"/>
                <a:sym typeface="Open Sans"/>
              </a:rPr>
              <a:t> </a:t>
            </a:r>
            <a:r>
              <a:rPr lang="vi-VN" sz="1100" dirty="0" err="1">
                <a:latin typeface="Open Sans"/>
                <a:ea typeface="Open Sans"/>
                <a:cs typeface="Open Sans"/>
                <a:sym typeface="Open Sans"/>
              </a:rPr>
              <a:t>các</a:t>
            </a:r>
            <a:r>
              <a:rPr lang="vi-VN" sz="1100" dirty="0">
                <a:latin typeface="Open Sans"/>
                <a:ea typeface="Open Sans"/>
                <a:cs typeface="Open Sans"/>
                <a:sym typeface="Open Sans"/>
              </a:rPr>
              <a:t> </a:t>
            </a:r>
            <a:r>
              <a:rPr lang="vi-VN" sz="1100" dirty="0" err="1">
                <a:latin typeface="Open Sans"/>
                <a:ea typeface="Open Sans"/>
                <a:cs typeface="Open Sans"/>
                <a:sym typeface="Open Sans"/>
              </a:rPr>
              <a:t>giá</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trị</a:t>
            </a:r>
            <a:r>
              <a:rPr lang="vi-VN" sz="1100" dirty="0">
                <a:latin typeface="Open Sans"/>
                <a:ea typeface="Open Sans"/>
                <a:cs typeface="Open Sans"/>
                <a:sym typeface="Open Sans"/>
              </a:rPr>
              <a:t> ‘</a:t>
            </a:r>
            <a:r>
              <a:rPr lang="vi-VN" sz="1100" dirty="0" err="1">
                <a:latin typeface="Open Sans"/>
                <a:ea typeface="Open Sans"/>
                <a:cs typeface="Open Sans"/>
                <a:sym typeface="Open Sans"/>
              </a:rPr>
              <a:t>unknown</a:t>
            </a:r>
            <a:r>
              <a:rPr lang="vi-VN" sz="1100" dirty="0">
                <a:latin typeface="Open Sans"/>
                <a:ea typeface="Open Sans"/>
                <a:cs typeface="Open Sans"/>
                <a:sym typeface="Open Sans"/>
              </a:rPr>
              <a:t>’ không </a:t>
            </a:r>
            <a:r>
              <a:rPr lang="vi-VN" sz="1100" dirty="0" err="1">
                <a:latin typeface="Open Sans"/>
                <a:ea typeface="Open Sans"/>
                <a:cs typeface="Open Sans"/>
                <a:sym typeface="Open Sans"/>
              </a:rPr>
              <a:t>chứa</a:t>
            </a:r>
            <a:r>
              <a:rPr lang="vi-VN" sz="1100" dirty="0">
                <a:latin typeface="Open Sans"/>
                <a:ea typeface="Open Sans"/>
                <a:cs typeface="Open Sans"/>
                <a:sym typeface="Open Sans"/>
              </a:rPr>
              <a:t> thông tin phân </a:t>
            </a:r>
            <a:r>
              <a:rPr lang="vi-VN" sz="1100" dirty="0" err="1">
                <a:latin typeface="Open Sans"/>
                <a:ea typeface="Open Sans"/>
                <a:cs typeface="Open Sans"/>
                <a:sym typeface="Open Sans"/>
              </a:rPr>
              <a:t>loại</a:t>
            </a:r>
            <a:r>
              <a:rPr lang="vi-VN" sz="1100" dirty="0">
                <a:latin typeface="Open Sans"/>
                <a:ea typeface="Open Sans"/>
                <a:cs typeface="Open Sans"/>
                <a:sym typeface="Open Sans"/>
              </a:rPr>
              <a:t>.</a:t>
            </a:r>
          </a:p>
        </p:txBody>
      </p:sp>
      <p:pic>
        <p:nvPicPr>
          <p:cNvPr id="3" name="Picture 2">
            <a:extLst>
              <a:ext uri="{FF2B5EF4-FFF2-40B4-BE49-F238E27FC236}">
                <a16:creationId xmlns:a16="http://schemas.microsoft.com/office/drawing/2014/main" id="{36AFB5A6-0CA8-42E6-A989-A60370309744}"/>
              </a:ext>
            </a:extLst>
          </p:cNvPr>
          <p:cNvPicPr>
            <a:picLocks noChangeAspect="1"/>
          </p:cNvPicPr>
          <p:nvPr/>
        </p:nvPicPr>
        <p:blipFill>
          <a:blip r:embed="rId3"/>
          <a:stretch>
            <a:fillRect/>
          </a:stretch>
        </p:blipFill>
        <p:spPr>
          <a:xfrm>
            <a:off x="4572000" y="575610"/>
            <a:ext cx="3216162" cy="1996140"/>
          </a:xfrm>
          <a:prstGeom prst="rect">
            <a:avLst/>
          </a:prstGeom>
        </p:spPr>
      </p:pic>
      <p:pic>
        <p:nvPicPr>
          <p:cNvPr id="9" name="Picture 8">
            <a:extLst>
              <a:ext uri="{FF2B5EF4-FFF2-40B4-BE49-F238E27FC236}">
                <a16:creationId xmlns:a16="http://schemas.microsoft.com/office/drawing/2014/main" id="{04ADA87C-B803-4184-9B0F-81098E399D55}"/>
              </a:ext>
            </a:extLst>
          </p:cNvPr>
          <p:cNvPicPr>
            <a:picLocks noChangeAspect="1"/>
          </p:cNvPicPr>
          <p:nvPr/>
        </p:nvPicPr>
        <p:blipFill>
          <a:blip r:embed="rId4"/>
          <a:stretch>
            <a:fillRect/>
          </a:stretch>
        </p:blipFill>
        <p:spPr>
          <a:xfrm>
            <a:off x="4572000" y="2777453"/>
            <a:ext cx="3216162" cy="2134832"/>
          </a:xfrm>
          <a:prstGeom prst="rect">
            <a:avLst/>
          </a:prstGeom>
        </p:spPr>
      </p:pic>
    </p:spTree>
    <p:extLst>
      <p:ext uri="{BB962C8B-B14F-4D97-AF65-F5344CB8AC3E}">
        <p14:creationId xmlns:p14="http://schemas.microsoft.com/office/powerpoint/2010/main" val="99136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a:t>
            </a:r>
            <a:r>
              <a:rPr lang="vi-VN" dirty="0" err="1"/>
              <a:t>means</a:t>
            </a:r>
            <a:r>
              <a:rPr lang="vi-VN" dirty="0"/>
              <a:t> </a:t>
            </a:r>
            <a:endParaRPr b="0" dirty="0">
              <a:latin typeface="Montserrat"/>
              <a:ea typeface="Montserrat"/>
              <a:cs typeface="Montserrat"/>
              <a:sym typeface="Montserrat"/>
            </a:endParaRPr>
          </a:p>
        </p:txBody>
      </p:sp>
      <p:sp>
        <p:nvSpPr>
          <p:cNvPr id="288" name="Google Shape;288;p30"/>
          <p:cNvSpPr txBox="1">
            <a:spLocks noGrp="1"/>
          </p:cNvSpPr>
          <p:nvPr>
            <p:ph type="body" idx="1"/>
          </p:nvPr>
        </p:nvSpPr>
        <p:spPr>
          <a:xfrm>
            <a:off x="721249" y="1878150"/>
            <a:ext cx="3493759" cy="3125998"/>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Open Sans"/>
              <a:buAutoNum type="arabicPeriod"/>
            </a:pPr>
            <a:r>
              <a:rPr lang="vi-VN" sz="1100" dirty="0" err="1">
                <a:latin typeface="Open Sans"/>
                <a:ea typeface="Open Sans"/>
                <a:cs typeface="Open Sans"/>
                <a:sym typeface="Open Sans"/>
              </a:rPr>
              <a:t>Chọn</a:t>
            </a:r>
            <a:r>
              <a:rPr lang="vi-VN" sz="1100" dirty="0">
                <a:latin typeface="Open Sans"/>
                <a:ea typeface="Open Sans"/>
                <a:cs typeface="Open Sans"/>
                <a:sym typeface="Open Sans"/>
              </a:rPr>
              <a:t> </a:t>
            </a:r>
            <a:r>
              <a:rPr lang="vi-VN" sz="1100" dirty="0" err="1">
                <a:latin typeface="Open Sans"/>
                <a:ea typeface="Open Sans"/>
                <a:cs typeface="Open Sans"/>
                <a:sym typeface="Open Sans"/>
              </a:rPr>
              <a:t>các</a:t>
            </a:r>
            <a:r>
              <a:rPr lang="vi-VN" sz="1100" dirty="0">
                <a:latin typeface="Open Sans"/>
                <a:ea typeface="Open Sans"/>
                <a:cs typeface="Open Sans"/>
                <a:sym typeface="Open Sans"/>
              </a:rPr>
              <a:t> </a:t>
            </a:r>
            <a:r>
              <a:rPr lang="vi-VN" sz="1100" dirty="0" err="1">
                <a:latin typeface="Open Sans"/>
                <a:ea typeface="Open Sans"/>
                <a:cs typeface="Open Sans"/>
                <a:sym typeface="Open Sans"/>
              </a:rPr>
              <a:t>thuộc</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tính</a:t>
            </a:r>
            <a:r>
              <a:rPr lang="vi-VN" sz="1100" dirty="0">
                <a:latin typeface="Open Sans"/>
                <a:ea typeface="Open Sans"/>
                <a:cs typeface="Open Sans"/>
                <a:sym typeface="Open Sans"/>
              </a:rPr>
              <a:t> quan tâm</a:t>
            </a:r>
            <a:endParaRPr lang="en-US"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VN" sz="1100" dirty="0" err="1">
                <a:latin typeface="Open Sans"/>
                <a:ea typeface="Open Sans"/>
                <a:cs typeface="Open Sans"/>
                <a:sym typeface="Open Sans"/>
              </a:rPr>
              <a:t>Mã</a:t>
            </a:r>
            <a:r>
              <a:rPr lang="vi-VN" sz="1100" dirty="0">
                <a:latin typeface="Open Sans"/>
                <a:ea typeface="Open Sans"/>
                <a:cs typeface="Open Sans"/>
                <a:sym typeface="Open Sans"/>
              </a:rPr>
              <a:t> </a:t>
            </a:r>
            <a:r>
              <a:rPr lang="vi-VN" sz="1100" dirty="0" err="1">
                <a:latin typeface="Open Sans"/>
                <a:ea typeface="Open Sans"/>
                <a:cs typeface="Open Sans"/>
                <a:sym typeface="Open Sans"/>
              </a:rPr>
              <a:t>hóa</a:t>
            </a:r>
            <a:r>
              <a:rPr lang="vi-VN" sz="1100" dirty="0">
                <a:latin typeface="Open Sans"/>
                <a:ea typeface="Open Sans"/>
                <a:cs typeface="Open Sans"/>
                <a:sym typeface="Open Sans"/>
              </a:rPr>
              <a:t> </a:t>
            </a:r>
            <a:r>
              <a:rPr lang="vi-VN" sz="1100" dirty="0" err="1">
                <a:latin typeface="Open Sans"/>
                <a:ea typeface="Open Sans"/>
                <a:cs typeface="Open Sans"/>
                <a:sym typeface="Open Sans"/>
              </a:rPr>
              <a:t>các</a:t>
            </a:r>
            <a:r>
              <a:rPr lang="vi-VN" sz="1100" dirty="0">
                <a:latin typeface="Open Sans"/>
                <a:ea typeface="Open Sans"/>
                <a:cs typeface="Open Sans"/>
                <a:sym typeface="Open Sans"/>
              </a:rPr>
              <a:t> </a:t>
            </a:r>
            <a:r>
              <a:rPr lang="vi-VN" sz="1100" dirty="0" err="1">
                <a:latin typeface="Open Sans"/>
                <a:ea typeface="Open Sans"/>
                <a:cs typeface="Open Sans"/>
                <a:sym typeface="Open Sans"/>
              </a:rPr>
              <a:t>thuộc</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tính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hạng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mục</a:t>
            </a:r>
            <a:r>
              <a:rPr lang="vi-VN" sz="1100" dirty="0">
                <a:latin typeface="Open Sans"/>
                <a:ea typeface="Open Sans"/>
                <a:cs typeface="Open Sans"/>
                <a:sym typeface="Open Sans"/>
              </a:rPr>
              <a:t> </a:t>
            </a:r>
            <a:endParaRPr lang="en-US"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VN" sz="1100" dirty="0" err="1">
                <a:latin typeface="Open Sans"/>
                <a:ea typeface="Open Sans"/>
                <a:cs typeface="Open Sans"/>
                <a:sym typeface="Open Sans"/>
              </a:rPr>
              <a:t>Chọn</a:t>
            </a:r>
            <a:r>
              <a:rPr lang="vi-VN" sz="1100" dirty="0">
                <a:latin typeface="Open Sans"/>
                <a:ea typeface="Open Sans"/>
                <a:cs typeface="Open Sans"/>
                <a:sym typeface="Open Sans"/>
              </a:rPr>
              <a:t> </a:t>
            </a:r>
            <a:r>
              <a:rPr lang="vi-VN" sz="1100" dirty="0" err="1">
                <a:latin typeface="Open Sans"/>
                <a:ea typeface="Open Sans"/>
                <a:cs typeface="Open Sans"/>
                <a:sym typeface="Open Sans"/>
              </a:rPr>
              <a:t>số</a:t>
            </a:r>
            <a:r>
              <a:rPr lang="vi-VN" sz="1100" dirty="0">
                <a:latin typeface="Open Sans"/>
                <a:ea typeface="Open Sans"/>
                <a:cs typeface="Open Sans"/>
                <a:sym typeface="Open Sans"/>
              </a:rPr>
              <a:t> </a:t>
            </a:r>
            <a:r>
              <a:rPr lang="vi-VN" sz="1100" dirty="0" err="1">
                <a:latin typeface="Open Sans"/>
                <a:ea typeface="Open Sans"/>
                <a:cs typeface="Open Sans"/>
                <a:sym typeface="Open Sans"/>
              </a:rPr>
              <a:t>cụm</a:t>
            </a:r>
            <a:r>
              <a:rPr lang="vi-VN" sz="1100" dirty="0">
                <a:latin typeface="Open Sans"/>
                <a:ea typeface="Open Sans"/>
                <a:cs typeface="Open Sans"/>
                <a:sym typeface="Open Sans"/>
              </a:rPr>
              <a:t> theo phương </a:t>
            </a:r>
            <a:r>
              <a:rPr lang="vi-VN" sz="1100" dirty="0" err="1">
                <a:latin typeface="Open Sans"/>
                <a:ea typeface="Open Sans"/>
                <a:cs typeface="Open Sans"/>
                <a:sym typeface="Open Sans"/>
              </a:rPr>
              <a:t>pháp</a:t>
            </a:r>
            <a:r>
              <a:rPr lang="vi-VN" sz="1100" dirty="0">
                <a:latin typeface="Open Sans"/>
                <a:ea typeface="Open Sans"/>
                <a:cs typeface="Open Sans"/>
                <a:sym typeface="Open Sans"/>
              </a:rPr>
              <a:t> </a:t>
            </a:r>
            <a:r>
              <a:rPr lang="vi-VN" sz="1100" dirty="0" err="1">
                <a:latin typeface="Open Sans"/>
                <a:ea typeface="Open Sans"/>
                <a:cs typeface="Open Sans"/>
                <a:sym typeface="Open Sans"/>
              </a:rPr>
              <a:t>Silhouette</a:t>
            </a:r>
            <a:endParaRPr lang="en-US"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VN" sz="1100" dirty="0" err="1">
                <a:latin typeface="Open Sans"/>
                <a:ea typeface="Open Sans"/>
                <a:cs typeface="Open Sans"/>
                <a:sym typeface="Open Sans"/>
              </a:rPr>
              <a:t>Chọn</a:t>
            </a:r>
            <a:r>
              <a:rPr lang="vi-VN" sz="1100" dirty="0">
                <a:latin typeface="Open Sans"/>
                <a:ea typeface="Open Sans"/>
                <a:cs typeface="Open Sans"/>
                <a:sym typeface="Open Sans"/>
              </a:rPr>
              <a:t> </a:t>
            </a:r>
            <a:r>
              <a:rPr lang="vi-VN" sz="1100" dirty="0" err="1">
                <a:latin typeface="Open Sans"/>
                <a:ea typeface="Open Sans"/>
                <a:cs typeface="Open Sans"/>
                <a:sym typeface="Open Sans"/>
              </a:rPr>
              <a:t>số</a:t>
            </a:r>
            <a:r>
              <a:rPr lang="vi-VN" sz="1100" dirty="0">
                <a:latin typeface="Open Sans"/>
                <a:ea typeface="Open Sans"/>
                <a:cs typeface="Open Sans"/>
                <a:sym typeface="Open Sans"/>
              </a:rPr>
              <a:t> k </a:t>
            </a:r>
            <a:r>
              <a:rPr lang="vi-VN" sz="1100" dirty="0" err="1">
                <a:latin typeface="Open Sans"/>
                <a:ea typeface="Open Sans"/>
                <a:cs typeface="Open Sans"/>
                <a:sym typeface="Open Sans"/>
              </a:rPr>
              <a:t>có</a:t>
            </a:r>
            <a:r>
              <a:rPr lang="vi-VN" sz="1100" dirty="0">
                <a:latin typeface="Open Sans"/>
                <a:ea typeface="Open Sans"/>
                <a:cs typeface="Open Sans"/>
                <a:sym typeface="Open Sans"/>
              </a:rPr>
              <a:t> S</a:t>
            </a:r>
            <a:r>
              <a:rPr lang="en-GB" sz="1100" dirty="0" err="1">
                <a:latin typeface="Open Sans"/>
                <a:ea typeface="Open Sans"/>
                <a:cs typeface="Open Sans"/>
                <a:sym typeface="Open Sans"/>
              </a:rPr>
              <a:t>ilhouette</a:t>
            </a:r>
            <a:r>
              <a:rPr lang="vi-VN" sz="1100" dirty="0">
                <a:latin typeface="Open Sans"/>
                <a:ea typeface="Open Sans"/>
                <a:cs typeface="Open Sans"/>
                <a:sym typeface="Open Sans"/>
              </a:rPr>
              <a:t> s</a:t>
            </a:r>
            <a:r>
              <a:rPr lang="en-GB" sz="1100" dirty="0">
                <a:latin typeface="Open Sans"/>
                <a:ea typeface="Open Sans"/>
                <a:cs typeface="Open Sans"/>
                <a:sym typeface="Open Sans"/>
              </a:rPr>
              <a:t>cores</a:t>
            </a:r>
            <a:r>
              <a:rPr lang="vi-VN" sz="1100" dirty="0">
                <a:latin typeface="Open Sans"/>
                <a:ea typeface="Open Sans"/>
                <a:cs typeface="Open Sans"/>
                <a:sym typeface="Open Sans"/>
              </a:rPr>
              <a:t> cao </a:t>
            </a:r>
            <a:r>
              <a:rPr lang="vi-VN" sz="1100" dirty="0" err="1">
                <a:latin typeface="Open Sans"/>
                <a:ea typeface="Open Sans"/>
                <a:cs typeface="Open Sans"/>
                <a:sym typeface="Open Sans"/>
              </a:rPr>
              <a:t>nhất</a:t>
            </a:r>
            <a:r>
              <a:rPr lang="en-US" sz="1100" dirty="0">
                <a:latin typeface="Open Sans"/>
                <a:ea typeface="Open Sans"/>
                <a:cs typeface="Open Sans"/>
                <a:sym typeface="Open Sans"/>
              </a:rPr>
              <a:t> (k=</a:t>
            </a:r>
            <a:r>
              <a:rPr lang="vi-VN" sz="1100" dirty="0">
                <a:latin typeface="Open Sans"/>
                <a:ea typeface="Open Sans"/>
                <a:cs typeface="Open Sans"/>
                <a:sym typeface="Open Sans"/>
              </a:rPr>
              <a:t>9</a:t>
            </a:r>
            <a:r>
              <a:rPr lang="en-US" sz="1100" dirty="0">
                <a:latin typeface="Open Sans"/>
                <a:ea typeface="Open Sans"/>
                <a:cs typeface="Open Sans"/>
                <a:sym typeface="Open Sans"/>
              </a:rPr>
              <a:t>)</a:t>
            </a: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vi-VN" sz="1100" dirty="0" err="1">
                <a:latin typeface="Open Sans"/>
                <a:ea typeface="Open Sans"/>
                <a:cs typeface="Open Sans"/>
                <a:sym typeface="Open Sans"/>
              </a:rPr>
              <a:t>Áp</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dụng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thuật</a:t>
            </a:r>
            <a:r>
              <a:rPr lang="vi-VN" sz="1100" dirty="0">
                <a:latin typeface="Open Sans"/>
                <a:ea typeface="Open Sans"/>
                <a:cs typeface="Open Sans"/>
                <a:sym typeface="Open Sans"/>
              </a:rPr>
              <a:t> </a:t>
            </a:r>
            <a:r>
              <a:rPr lang="vi-VN" sz="1100" dirty="0" err="1">
                <a:latin typeface="Open Sans"/>
                <a:ea typeface="Open Sans"/>
                <a:cs typeface="Open Sans"/>
                <a:sym typeface="Open Sans"/>
              </a:rPr>
              <a:t>toán</a:t>
            </a:r>
            <a:r>
              <a:rPr lang="vi-VN" sz="1100" dirty="0">
                <a:latin typeface="Open Sans"/>
                <a:ea typeface="Open Sans"/>
                <a:cs typeface="Open Sans"/>
                <a:sym typeface="Open Sans"/>
              </a:rPr>
              <a:t> </a:t>
            </a:r>
            <a:r>
              <a:rPr lang="vi-VN" sz="1100" dirty="0" err="1">
                <a:latin typeface="Open Sans"/>
                <a:ea typeface="Open Sans"/>
                <a:cs typeface="Open Sans"/>
                <a:sym typeface="Open Sans"/>
              </a:rPr>
              <a:t>vào</a:t>
            </a:r>
            <a:r>
              <a:rPr lang="vi-VN" sz="1100" dirty="0">
                <a:latin typeface="Open Sans"/>
                <a:ea typeface="Open Sans"/>
                <a:cs typeface="Open Sans"/>
                <a:sym typeface="Open Sans"/>
              </a:rPr>
              <a:t> </a:t>
            </a:r>
            <a:r>
              <a:rPr lang="vi-VN" sz="1100" dirty="0" err="1">
                <a:latin typeface="Open Sans"/>
                <a:ea typeface="Open Sans"/>
                <a:cs typeface="Open Sans"/>
                <a:sym typeface="Open Sans"/>
              </a:rPr>
              <a:t>bộ</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dữ</a:t>
            </a:r>
            <a:r>
              <a:rPr lang="vi-VN" sz="1100" dirty="0">
                <a:latin typeface="Open Sans"/>
                <a:ea typeface="Open Sans"/>
                <a:cs typeface="Open Sans"/>
                <a:sym typeface="Open Sans"/>
              </a:rPr>
              <a:t> </a:t>
            </a:r>
            <a:r>
              <a:rPr lang="vi-VN" sz="1100" dirty="0" err="1">
                <a:latin typeface="Open Sans"/>
                <a:ea typeface="Open Sans"/>
                <a:cs typeface="Open Sans"/>
                <a:sym typeface="Open Sans"/>
              </a:rPr>
              <a:t>liệu</a:t>
            </a:r>
            <a:r>
              <a:rPr lang="vi-VN" sz="1100" dirty="0">
                <a:latin typeface="Open Sans"/>
                <a:ea typeface="Open Sans"/>
                <a:cs typeface="Open Sans"/>
                <a:sym typeface="Open Sans"/>
              </a:rPr>
              <a:t> K-</a:t>
            </a:r>
            <a:r>
              <a:rPr lang="vi-VN" sz="1100" dirty="0" err="1">
                <a:latin typeface="Open Sans"/>
                <a:ea typeface="Open Sans"/>
                <a:cs typeface="Open Sans"/>
                <a:sym typeface="Open Sans"/>
              </a:rPr>
              <a:t>means</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với</a:t>
            </a:r>
            <a:r>
              <a:rPr lang="vi-VN" sz="1100" dirty="0">
                <a:latin typeface="Open Sans"/>
                <a:ea typeface="Open Sans"/>
                <a:cs typeface="Open Sans"/>
                <a:sym typeface="Open Sans"/>
              </a:rPr>
              <a:t> k=9</a:t>
            </a:r>
            <a:endParaRPr sz="1100" dirty="0">
              <a:latin typeface="Open Sans"/>
              <a:ea typeface="Open Sans"/>
              <a:cs typeface="Open Sans"/>
              <a:sym typeface="Open Sans"/>
            </a:endParaRPr>
          </a:p>
        </p:txBody>
      </p:sp>
      <p:sp>
        <p:nvSpPr>
          <p:cNvPr id="290" name="Google Shape;290;p30"/>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dirty="0">
                <a:solidFill>
                  <a:srgbClr val="FFFFFF"/>
                </a:solidFill>
                <a:latin typeface="Open Sans"/>
                <a:ea typeface="Open Sans"/>
                <a:cs typeface="Open Sans"/>
                <a:sym typeface="Open Sans"/>
              </a:rPr>
              <a:t>Load Staging</a:t>
            </a:r>
            <a:endParaRPr dirty="0">
              <a:solidFill>
                <a:srgbClr val="FFFFFF"/>
              </a:solidFill>
              <a:latin typeface="Open Sans"/>
              <a:ea typeface="Open Sans"/>
              <a:cs typeface="Open Sans"/>
              <a:sym typeface="Open Sans"/>
            </a:endParaRPr>
          </a:p>
        </p:txBody>
      </p:sp>
      <p:sp>
        <p:nvSpPr>
          <p:cNvPr id="292" name="Google Shape;292;p30"/>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dirty="0">
                <a:solidFill>
                  <a:srgbClr val="FFFFFF"/>
                </a:solidFill>
                <a:latin typeface="Open Sans"/>
                <a:ea typeface="Open Sans"/>
                <a:cs typeface="Open Sans"/>
                <a:sym typeface="Open Sans"/>
              </a:rPr>
              <a:t>Load Dim</a:t>
            </a:r>
            <a:endParaRPr dirty="0">
              <a:solidFill>
                <a:srgbClr val="FFFFFF"/>
              </a:solidFill>
              <a:latin typeface="Open Sans"/>
              <a:ea typeface="Open Sans"/>
              <a:cs typeface="Open Sans"/>
              <a:sym typeface="Open Sans"/>
            </a:endParaRPr>
          </a:p>
        </p:txBody>
      </p:sp>
      <p:sp>
        <p:nvSpPr>
          <p:cNvPr id="294" name="Google Shape;294;p30"/>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a:solidFill>
                  <a:srgbClr val="FFFFFF"/>
                </a:solidFill>
                <a:latin typeface="Open Sans"/>
                <a:ea typeface="Open Sans"/>
                <a:cs typeface="Open Sans"/>
                <a:sym typeface="Open Sans"/>
              </a:rPr>
              <a:t>Load Fact</a:t>
            </a:r>
            <a:endParaRPr>
              <a:solidFill>
                <a:srgbClr val="FFFFF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65D58846-366F-452B-A6F1-B99A5237C5CE}"/>
              </a:ext>
            </a:extLst>
          </p:cNvPr>
          <p:cNvPicPr>
            <a:picLocks noChangeAspect="1"/>
          </p:cNvPicPr>
          <p:nvPr/>
        </p:nvPicPr>
        <p:blipFill>
          <a:blip r:embed="rId3"/>
          <a:stretch>
            <a:fillRect/>
          </a:stretch>
        </p:blipFill>
        <p:spPr>
          <a:xfrm>
            <a:off x="4246739" y="1555512"/>
            <a:ext cx="4789243" cy="645275"/>
          </a:xfrm>
          <a:prstGeom prst="rect">
            <a:avLst/>
          </a:prstGeom>
        </p:spPr>
      </p:pic>
      <p:pic>
        <p:nvPicPr>
          <p:cNvPr id="3" name="Picture 2">
            <a:extLst>
              <a:ext uri="{FF2B5EF4-FFF2-40B4-BE49-F238E27FC236}">
                <a16:creationId xmlns:a16="http://schemas.microsoft.com/office/drawing/2014/main" id="{FBC3E2EC-2D96-47A6-AAAA-E71B4BEC030C}"/>
              </a:ext>
            </a:extLst>
          </p:cNvPr>
          <p:cNvPicPr>
            <a:picLocks noChangeAspect="1"/>
          </p:cNvPicPr>
          <p:nvPr/>
        </p:nvPicPr>
        <p:blipFill>
          <a:blip r:embed="rId4"/>
          <a:stretch>
            <a:fillRect/>
          </a:stretch>
        </p:blipFill>
        <p:spPr>
          <a:xfrm>
            <a:off x="4215008" y="2182793"/>
            <a:ext cx="4746919" cy="2960707"/>
          </a:xfrm>
          <a:prstGeom prst="rect">
            <a:avLst/>
          </a:prstGeom>
        </p:spPr>
      </p:pic>
    </p:spTree>
    <p:extLst>
      <p:ext uri="{BB962C8B-B14F-4D97-AF65-F5344CB8AC3E}">
        <p14:creationId xmlns:p14="http://schemas.microsoft.com/office/powerpoint/2010/main" val="207078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728350" y="1318650"/>
            <a:ext cx="23109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Phân khúc khách hàng</a:t>
            </a:r>
            <a:endParaRPr b="0">
              <a:latin typeface="Montserrat"/>
              <a:ea typeface="Montserrat"/>
              <a:cs typeface="Montserrat"/>
              <a:sym typeface="Montserrat"/>
            </a:endParaRPr>
          </a:p>
        </p:txBody>
      </p:sp>
      <p:sp>
        <p:nvSpPr>
          <p:cNvPr id="349" name="Google Shape;349;p37"/>
          <p:cNvSpPr txBox="1">
            <a:spLocks noGrp="1"/>
          </p:cNvSpPr>
          <p:nvPr>
            <p:ph type="body" idx="1"/>
          </p:nvPr>
        </p:nvSpPr>
        <p:spPr>
          <a:xfrm>
            <a:off x="721250" y="2267375"/>
            <a:ext cx="2207700" cy="189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dirty="0">
                <a:latin typeface="Open Sans"/>
                <a:ea typeface="Open Sans"/>
                <a:cs typeface="Open Sans"/>
                <a:sym typeface="Open Sans"/>
              </a:rPr>
              <a:t>Những nhóm khách hàng có tiềm năng đăng ký khoản tiền gửi dựa trên độ </a:t>
            </a:r>
            <a:r>
              <a:rPr lang="vi-VN" sz="1100" dirty="0" err="1">
                <a:latin typeface="Open Sans"/>
                <a:ea typeface="Open Sans"/>
                <a:cs typeface="Open Sans"/>
                <a:sym typeface="Open Sans"/>
              </a:rPr>
              <a:t>tuổi</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nghề</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nghiệp</a:t>
            </a:r>
            <a:r>
              <a:rPr lang="vi-VN" sz="1100" dirty="0">
                <a:latin typeface="Open Sans"/>
                <a:ea typeface="Open Sans"/>
                <a:cs typeface="Open Sans"/>
                <a:sym typeface="Open Sans"/>
              </a:rPr>
              <a:t> </a:t>
            </a:r>
            <a:r>
              <a:rPr lang="vi-VN" sz="1100" dirty="0" err="1">
                <a:latin typeface="Open Sans"/>
                <a:ea typeface="Open Sans"/>
                <a:cs typeface="Open Sans"/>
                <a:sym typeface="Open Sans"/>
              </a:rPr>
              <a:t>và</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hôn nhân</a:t>
            </a:r>
            <a:r>
              <a:rPr lang="vi" sz="1100" dirty="0">
                <a:latin typeface="Open Sans"/>
                <a:ea typeface="Open Sans"/>
                <a:cs typeface="Open Sans"/>
                <a:sym typeface="Open Sans"/>
              </a:rPr>
              <a:t>.</a:t>
            </a:r>
            <a:endParaRPr sz="1100" dirty="0">
              <a:latin typeface="Open Sans"/>
              <a:ea typeface="Open Sans"/>
              <a:cs typeface="Open Sans"/>
              <a:sym typeface="Open Sans"/>
            </a:endParaRPr>
          </a:p>
        </p:txBody>
      </p:sp>
      <p:sp>
        <p:nvSpPr>
          <p:cNvPr id="350" name="Google Shape;350;p37"/>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 sz="600" b="1" i="0" u="none" strike="noStrike" kern="0" cap="none" spc="0" normalizeH="0" baseline="0" noProof="0">
                <a:ln>
                  <a:noFill/>
                </a:ln>
                <a:solidFill>
                  <a:srgbClr val="FFFFFF"/>
                </a:solidFill>
                <a:effectLst/>
                <a:uLnTx/>
                <a:uFillTx/>
                <a:latin typeface="Open Sans"/>
                <a:ea typeface="Open Sans"/>
                <a:cs typeface="Open Sans"/>
                <a:sym typeface="Open Sans"/>
              </a:rPr>
              <a:t>Giám đốc điều hành</a:t>
            </a:r>
            <a:endParaRPr kumimoji="0" sz="600" b="1"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51" name="Google Shape;351;p37"/>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vi" sz="1400" b="0" i="0" u="none" strike="noStrike" kern="0" cap="none" spc="0" normalizeH="0" baseline="0" noProof="0">
                <a:ln>
                  <a:noFill/>
                </a:ln>
                <a:solidFill>
                  <a:srgbClr val="FFFFFF"/>
                </a:solidFill>
                <a:effectLst/>
                <a:uLnTx/>
                <a:uFillTx/>
                <a:latin typeface="Open Sans"/>
                <a:ea typeface="Open Sans"/>
                <a:cs typeface="Open Sans"/>
                <a:sym typeface="Open Sans"/>
              </a:rPr>
              <a:t>Người 01</a:t>
            </a:r>
            <a:endParaRPr kumimoji="0" sz="14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52" name="Google Shape;352;p37"/>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 sz="600" b="1" i="0" u="none" strike="noStrike" kern="0" cap="none" spc="0" normalizeH="0" baseline="0" noProof="0">
                <a:ln>
                  <a:noFill/>
                </a:ln>
                <a:solidFill>
                  <a:srgbClr val="FFFFFF"/>
                </a:solidFill>
                <a:effectLst/>
                <a:uLnTx/>
                <a:uFillTx/>
                <a:latin typeface="Open Sans"/>
                <a:ea typeface="Open Sans"/>
                <a:cs typeface="Open Sans"/>
                <a:sym typeface="Open Sans"/>
              </a:rPr>
              <a:t>Giám đốc tài chính</a:t>
            </a:r>
            <a:endParaRPr kumimoji="0" sz="600" b="1"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53" name="Google Shape;353;p37"/>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vi" sz="1400" b="0" i="0" u="none" strike="noStrike" kern="0" cap="none" spc="0" normalizeH="0" baseline="0" noProof="0" dirty="0">
                <a:ln>
                  <a:noFill/>
                </a:ln>
                <a:solidFill>
                  <a:srgbClr val="FFFFFF"/>
                </a:solidFill>
                <a:effectLst/>
                <a:uLnTx/>
                <a:uFillTx/>
                <a:latin typeface="Open Sans"/>
                <a:ea typeface="Open Sans"/>
                <a:cs typeface="Open Sans"/>
                <a:sym typeface="Open Sans"/>
              </a:rPr>
              <a:t>Người 02</a:t>
            </a:r>
            <a:endParaRPr kumimoji="0" sz="14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sp>
        <p:nvSpPr>
          <p:cNvPr id="354" name="Google Shape;354;p37"/>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 sz="600" b="1" i="0" u="none" strike="noStrike" kern="0" cap="none" spc="0" normalizeH="0" baseline="0" noProof="0">
                <a:ln>
                  <a:noFill/>
                </a:ln>
                <a:solidFill>
                  <a:srgbClr val="FFFFFF"/>
                </a:solidFill>
                <a:effectLst/>
                <a:uLnTx/>
                <a:uFillTx/>
                <a:latin typeface="Open Sans"/>
                <a:ea typeface="Open Sans"/>
                <a:cs typeface="Open Sans"/>
                <a:sym typeface="Open Sans"/>
              </a:rPr>
              <a:t>Giám đốc bán hàng</a:t>
            </a:r>
            <a:endParaRPr kumimoji="0" sz="600" b="1"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55" name="Google Shape;355;p37"/>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Tx/>
              <a:buFont typeface="Arial"/>
              <a:buNone/>
              <a:tabLst/>
              <a:defRPr/>
            </a:pPr>
            <a:r>
              <a:rPr kumimoji="0" lang="vi" sz="1400" b="0" i="0" u="none" strike="noStrike" kern="0" cap="none" spc="0" normalizeH="0" baseline="0" noProof="0">
                <a:ln>
                  <a:noFill/>
                </a:ln>
                <a:solidFill>
                  <a:srgbClr val="FFFFFF"/>
                </a:solidFill>
                <a:effectLst/>
                <a:uLnTx/>
                <a:uFillTx/>
                <a:latin typeface="Open Sans"/>
                <a:ea typeface="Open Sans"/>
                <a:cs typeface="Open Sans"/>
                <a:sym typeface="Open Sans"/>
              </a:rPr>
              <a:t>Người 03</a:t>
            </a:r>
            <a:endParaRPr kumimoji="0" sz="14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5" name="Picture 4">
            <a:extLst>
              <a:ext uri="{FF2B5EF4-FFF2-40B4-BE49-F238E27FC236}">
                <a16:creationId xmlns:a16="http://schemas.microsoft.com/office/drawing/2014/main" id="{2AAEB5C7-CACA-4DC6-90C5-F3B9A336A38A}"/>
              </a:ext>
            </a:extLst>
          </p:cNvPr>
          <p:cNvPicPr>
            <a:picLocks noChangeAspect="1"/>
          </p:cNvPicPr>
          <p:nvPr/>
        </p:nvPicPr>
        <p:blipFill>
          <a:blip r:embed="rId3"/>
          <a:stretch>
            <a:fillRect/>
          </a:stretch>
        </p:blipFill>
        <p:spPr>
          <a:xfrm>
            <a:off x="2907326" y="1155271"/>
            <a:ext cx="6166901" cy="30090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730725" y="1318650"/>
            <a:ext cx="4416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err="1"/>
              <a:t>Khảo</a:t>
            </a:r>
            <a:r>
              <a:rPr lang="en-GB" sz="2000" dirty="0"/>
              <a:t> </a:t>
            </a:r>
            <a:r>
              <a:rPr lang="en-GB" sz="2000" dirty="0" err="1"/>
              <a:t>sát</a:t>
            </a:r>
            <a:r>
              <a:rPr lang="en-GB" sz="2000" dirty="0"/>
              <a:t> </a:t>
            </a:r>
            <a:r>
              <a:rPr lang="en-GB" sz="2000" dirty="0" err="1"/>
              <a:t>nhóm</a:t>
            </a:r>
            <a:r>
              <a:rPr lang="en-GB" sz="2000" dirty="0"/>
              <a:t> </a:t>
            </a:r>
            <a:r>
              <a:rPr lang="en-GB" sz="2000" dirty="0" err="1"/>
              <a:t>khách</a:t>
            </a:r>
            <a:r>
              <a:rPr lang="en-GB" sz="2000" dirty="0"/>
              <a:t> </a:t>
            </a:r>
            <a:r>
              <a:rPr lang="en-GB" sz="2000" dirty="0" err="1"/>
              <a:t>hàng</a:t>
            </a:r>
            <a:r>
              <a:rPr lang="en-GB" sz="2000" dirty="0"/>
              <a:t> </a:t>
            </a:r>
            <a:r>
              <a:rPr lang="en-GB" sz="2000" dirty="0" err="1"/>
              <a:t>mở</a:t>
            </a:r>
            <a:r>
              <a:rPr lang="en-GB" sz="2000" dirty="0"/>
              <a:t> </a:t>
            </a:r>
            <a:r>
              <a:rPr lang="en-GB" sz="2000" dirty="0" err="1"/>
              <a:t>và</a:t>
            </a:r>
            <a:r>
              <a:rPr lang="en-GB" sz="2000" dirty="0"/>
              <a:t> </a:t>
            </a:r>
            <a:r>
              <a:rPr lang="en-GB" sz="2000" dirty="0" err="1"/>
              <a:t>không</a:t>
            </a:r>
            <a:r>
              <a:rPr lang="en-GB" sz="2000" dirty="0"/>
              <a:t> </a:t>
            </a:r>
            <a:r>
              <a:rPr lang="en-GB" sz="2000" dirty="0" err="1"/>
              <a:t>mở</a:t>
            </a:r>
            <a:r>
              <a:rPr lang="en-GB" sz="2000" dirty="0"/>
              <a:t> </a:t>
            </a:r>
            <a:r>
              <a:rPr lang="en-GB" sz="2000" dirty="0" err="1"/>
              <a:t>khoản</a:t>
            </a:r>
            <a:r>
              <a:rPr lang="en-GB" sz="2000" dirty="0"/>
              <a:t> </a:t>
            </a:r>
            <a:r>
              <a:rPr lang="en-GB" sz="2000" dirty="0" err="1"/>
              <a:t>tiền</a:t>
            </a:r>
            <a:r>
              <a:rPr lang="en-GB" sz="2000" dirty="0"/>
              <a:t> </a:t>
            </a:r>
            <a:r>
              <a:rPr lang="en-GB" sz="2000" dirty="0" err="1"/>
              <a:t>gửi</a:t>
            </a:r>
            <a:endParaRPr sz="2000" b="0" dirty="0">
              <a:latin typeface="Montserrat"/>
              <a:ea typeface="Montserrat"/>
              <a:cs typeface="Montserrat"/>
              <a:sym typeface="Montserrat"/>
            </a:endParaRPr>
          </a:p>
        </p:txBody>
      </p:sp>
      <p:sp>
        <p:nvSpPr>
          <p:cNvPr id="214" name="Google Shape;214;p23"/>
          <p:cNvSpPr txBox="1">
            <a:spLocks noGrp="1"/>
          </p:cNvSpPr>
          <p:nvPr>
            <p:ph type="body" idx="1"/>
          </p:nvPr>
        </p:nvSpPr>
        <p:spPr>
          <a:xfrm>
            <a:off x="721225" y="2051960"/>
            <a:ext cx="3180633" cy="2773205"/>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vi" sz="1100" b="1" dirty="0">
                <a:solidFill>
                  <a:schemeClr val="dk2"/>
                </a:solidFill>
                <a:latin typeface="Open Sans"/>
                <a:ea typeface="Open Sans"/>
                <a:cs typeface="Open Sans"/>
                <a:sym typeface="Open Sans"/>
              </a:rPr>
              <a:t>Các thuộc tính quan tâm:</a:t>
            </a:r>
          </a:p>
          <a:p>
            <a:pPr marL="0" lvl="0" indent="0" algn="l" rtl="0">
              <a:spcBef>
                <a:spcPts val="1600"/>
              </a:spcBef>
              <a:spcAft>
                <a:spcPts val="0"/>
              </a:spcAft>
              <a:buNone/>
            </a:pPr>
            <a:endParaRPr lang="en-GB" sz="1100" dirty="0">
              <a:latin typeface="Open Sans"/>
              <a:ea typeface="Open Sans"/>
              <a:cs typeface="Open Sans"/>
              <a:sym typeface="Open Sans"/>
            </a:endParaRPr>
          </a:p>
          <a:p>
            <a:pPr indent="-298450">
              <a:buSzPts val="1100"/>
              <a:buFont typeface="Open Sans"/>
              <a:buChar char="-"/>
            </a:pPr>
            <a:r>
              <a:rPr lang="vi" sz="1100" dirty="0">
                <a:latin typeface="Open Sans"/>
                <a:ea typeface="Open Sans"/>
                <a:cs typeface="Open Sans"/>
                <a:sym typeface="Open Sans"/>
              </a:rPr>
              <a:t>Hôn nhân</a:t>
            </a:r>
          </a:p>
          <a:p>
            <a:pPr indent="-298450">
              <a:buSzPts val="1100"/>
              <a:buFont typeface="Open Sans"/>
              <a:buChar char="-"/>
            </a:pPr>
            <a:r>
              <a:rPr lang="en-GB" sz="1100" dirty="0" err="1">
                <a:latin typeface="Open Sans"/>
                <a:ea typeface="Open Sans"/>
                <a:cs typeface="Open Sans"/>
                <a:sym typeface="Open Sans"/>
              </a:rPr>
              <a:t>Học</a:t>
            </a:r>
            <a:r>
              <a:rPr lang="en-GB" sz="1100" dirty="0">
                <a:latin typeface="Open Sans"/>
                <a:ea typeface="Open Sans"/>
                <a:cs typeface="Open Sans"/>
                <a:sym typeface="Open Sans"/>
              </a:rPr>
              <a:t> </a:t>
            </a:r>
            <a:r>
              <a:rPr lang="en-GB" sz="1100" dirty="0" err="1">
                <a:latin typeface="Open Sans"/>
                <a:ea typeface="Open Sans"/>
                <a:cs typeface="Open Sans"/>
                <a:sym typeface="Open Sans"/>
              </a:rPr>
              <a:t>vấn</a:t>
            </a:r>
            <a:endParaRPr lang="vi" sz="1100" dirty="0">
              <a:latin typeface="Open Sans"/>
              <a:ea typeface="Open Sans"/>
              <a:cs typeface="Open Sans"/>
              <a:sym typeface="Open Sans"/>
            </a:endParaRPr>
          </a:p>
          <a:p>
            <a:pPr indent="-298450">
              <a:buSzPts val="1100"/>
              <a:buFont typeface="Open Sans"/>
              <a:buChar char="-"/>
            </a:pPr>
            <a:r>
              <a:rPr lang="en-GB" sz="1100" dirty="0" err="1">
                <a:latin typeface="Open Sans"/>
                <a:ea typeface="Open Sans"/>
                <a:cs typeface="Open Sans"/>
                <a:sym typeface="Open Sans"/>
              </a:rPr>
              <a:t>Nghề</a:t>
            </a:r>
            <a:r>
              <a:rPr lang="en-GB" sz="1100" dirty="0">
                <a:latin typeface="Open Sans"/>
                <a:ea typeface="Open Sans"/>
                <a:cs typeface="Open Sans"/>
                <a:sym typeface="Open Sans"/>
              </a:rPr>
              <a:t> </a:t>
            </a:r>
            <a:r>
              <a:rPr lang="en-GB" sz="1100" dirty="0" err="1">
                <a:latin typeface="Open Sans"/>
                <a:ea typeface="Open Sans"/>
                <a:cs typeface="Open Sans"/>
                <a:sym typeface="Open Sans"/>
              </a:rPr>
              <a:t>nghiệp</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 sz="1100" dirty="0">
              <a:latin typeface="Wingdings 3" panose="05040102010807070707" pitchFamily="18" charset="2"/>
              <a:ea typeface="Open Sans"/>
              <a:cs typeface="Open Sans"/>
              <a:sym typeface="Open Sans"/>
            </a:endParaRPr>
          </a:p>
          <a:p>
            <a:pPr marL="158750" lvl="0" indent="0" algn="l" rtl="0">
              <a:spcBef>
                <a:spcPts val="0"/>
              </a:spcBef>
              <a:spcAft>
                <a:spcPts val="0"/>
              </a:spcAft>
              <a:buSzPts val="1100"/>
              <a:buNone/>
            </a:pPr>
            <a:r>
              <a:rPr lang="vi" sz="1100" dirty="0">
                <a:latin typeface="Wingdings 3" panose="05040102010807070707" pitchFamily="18" charset="2"/>
                <a:ea typeface="Open Sans"/>
                <a:cs typeface="Open Sans"/>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Có</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nhiều</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sự</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phân</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hóa</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về</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nghề</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nghiệp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đây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là</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tập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trung phân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tích</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kết</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hợp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với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các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còn</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lại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vi" sz="11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 name="Picture 2">
            <a:extLst>
              <a:ext uri="{FF2B5EF4-FFF2-40B4-BE49-F238E27FC236}">
                <a16:creationId xmlns:a16="http://schemas.microsoft.com/office/drawing/2014/main" id="{24FE128D-314E-4608-8E50-2FAB76933894}"/>
              </a:ext>
            </a:extLst>
          </p:cNvPr>
          <p:cNvPicPr>
            <a:picLocks noChangeAspect="1"/>
          </p:cNvPicPr>
          <p:nvPr/>
        </p:nvPicPr>
        <p:blipFill>
          <a:blip r:embed="rId3"/>
          <a:stretch>
            <a:fillRect/>
          </a:stretch>
        </p:blipFill>
        <p:spPr>
          <a:xfrm>
            <a:off x="3911358" y="2051960"/>
            <a:ext cx="4963425" cy="2775213"/>
          </a:xfrm>
          <a:prstGeom prst="rect">
            <a:avLst/>
          </a:prstGeom>
        </p:spPr>
      </p:pic>
    </p:spTree>
    <p:extLst>
      <p:ext uri="{BB962C8B-B14F-4D97-AF65-F5344CB8AC3E}">
        <p14:creationId xmlns:p14="http://schemas.microsoft.com/office/powerpoint/2010/main" val="535381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3"/>
          <p:cNvSpPr txBox="1">
            <a:spLocks noGrp="1"/>
          </p:cNvSpPr>
          <p:nvPr>
            <p:ph type="body" idx="1"/>
          </p:nvPr>
        </p:nvSpPr>
        <p:spPr>
          <a:xfrm>
            <a:off x="494778" y="1002083"/>
            <a:ext cx="5999967" cy="3823084"/>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vi-VN" sz="1050" b="1" dirty="0" err="1">
                <a:solidFill>
                  <a:schemeClr val="dk2"/>
                </a:solidFill>
                <a:latin typeface="Open Sans"/>
                <a:ea typeface="Open Sans"/>
                <a:cs typeface="Open Sans"/>
                <a:sym typeface="Open Sans"/>
              </a:rPr>
              <a:t>Các</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nghề</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nghiệp</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có</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tỷ</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lệ</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chuyển</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đổi</a:t>
            </a:r>
            <a:r>
              <a:rPr lang="vi-VN" sz="1050" b="1" dirty="0">
                <a:solidFill>
                  <a:schemeClr val="dk2"/>
                </a:solidFill>
                <a:latin typeface="Open Sans"/>
                <a:ea typeface="Open Sans"/>
                <a:cs typeface="Open Sans"/>
                <a:sym typeface="Open Sans"/>
              </a:rPr>
              <a:t> cao hơn </a:t>
            </a:r>
            <a:r>
              <a:rPr lang="vi-VN" sz="1050" b="1" dirty="0" err="1">
                <a:solidFill>
                  <a:schemeClr val="dk2"/>
                </a:solidFill>
                <a:latin typeface="Open Sans"/>
                <a:ea typeface="Open Sans"/>
                <a:cs typeface="Open Sans"/>
                <a:sym typeface="Open Sans"/>
              </a:rPr>
              <a:t>với</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tình</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trạng</a:t>
            </a:r>
            <a:r>
              <a:rPr lang="vi-VN" sz="1050" b="1" dirty="0">
                <a:solidFill>
                  <a:schemeClr val="dk2"/>
                </a:solidFill>
                <a:latin typeface="Open Sans"/>
                <a:ea typeface="Open Sans"/>
                <a:cs typeface="Open Sans"/>
                <a:sym typeface="Open Sans"/>
              </a:rPr>
              <a:t> </a:t>
            </a:r>
            <a:r>
              <a:rPr lang="vi-VN" sz="1050" b="1" dirty="0" err="1">
                <a:solidFill>
                  <a:schemeClr val="dk2"/>
                </a:solidFill>
                <a:latin typeface="Open Sans"/>
                <a:ea typeface="Open Sans"/>
                <a:cs typeface="Open Sans"/>
                <a:sym typeface="Open Sans"/>
              </a:rPr>
              <a:t>độc</a:t>
            </a:r>
            <a:r>
              <a:rPr lang="vi-VN" sz="1050" b="1" dirty="0">
                <a:solidFill>
                  <a:schemeClr val="dk2"/>
                </a:solidFill>
                <a:latin typeface="Open Sans"/>
                <a:ea typeface="Open Sans"/>
                <a:cs typeface="Open Sans"/>
                <a:sym typeface="Open Sans"/>
              </a:rPr>
              <a:t> thân</a:t>
            </a:r>
            <a:r>
              <a:rPr lang="vi" sz="1050" b="1" dirty="0">
                <a:solidFill>
                  <a:schemeClr val="dk2"/>
                </a:solidFill>
                <a:latin typeface="Open Sans"/>
                <a:ea typeface="Open Sans"/>
                <a:cs typeface="Open Sans"/>
                <a:sym typeface="Open Sans"/>
              </a:rPr>
              <a:t>:</a:t>
            </a:r>
            <a:endParaRPr lang="en-GB"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Thất</a:t>
            </a:r>
            <a:r>
              <a:rPr lang="vi-VN" sz="1000" dirty="0">
                <a:latin typeface="Open Sans"/>
                <a:ea typeface="Open Sans"/>
                <a:cs typeface="Open Sans"/>
                <a:sym typeface="Open Sans"/>
              </a:rPr>
              <a:t> </a:t>
            </a:r>
            <a:r>
              <a:rPr lang="vi-VN" sz="1000" dirty="0" err="1">
                <a:latin typeface="Open Sans"/>
                <a:ea typeface="Open Sans"/>
                <a:cs typeface="Open Sans"/>
                <a:sym typeface="Open Sans"/>
              </a:rPr>
              <a:t>nghiệp</a:t>
            </a:r>
            <a:r>
              <a:rPr lang="vi-VN" sz="1000" dirty="0">
                <a:latin typeface="Open Sans"/>
                <a:ea typeface="Open Sans"/>
                <a:cs typeface="Open Sans"/>
                <a:sym typeface="Open Sans"/>
              </a:rPr>
              <a:t> </a:t>
            </a: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Quản</a:t>
            </a:r>
            <a:r>
              <a:rPr lang="vi-VN" sz="1000" dirty="0">
                <a:latin typeface="Open Sans"/>
                <a:ea typeface="Open Sans"/>
                <a:cs typeface="Open Sans"/>
                <a:sym typeface="Open Sans"/>
              </a:rPr>
              <a:t> </a:t>
            </a:r>
            <a:r>
              <a:rPr lang="vi-VN" sz="1000" dirty="0" err="1">
                <a:latin typeface="Open Sans"/>
                <a:ea typeface="Open Sans"/>
                <a:cs typeface="Open Sans"/>
                <a:sym typeface="Open Sans"/>
              </a:rPr>
              <a:t>trị</a:t>
            </a:r>
            <a:r>
              <a:rPr lang="vi-VN" sz="1000" dirty="0">
                <a:latin typeface="Open Sans"/>
                <a:ea typeface="Open Sans"/>
                <a:cs typeface="Open Sans"/>
                <a:sym typeface="Open Sans"/>
              </a:rPr>
              <a:t> viên</a:t>
            </a: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Giúp</a:t>
            </a:r>
            <a:r>
              <a:rPr lang="vi-VN" sz="1000" dirty="0">
                <a:latin typeface="Open Sans"/>
                <a:ea typeface="Open Sans"/>
                <a:cs typeface="Open Sans"/>
                <a:sym typeface="Open Sans"/>
              </a:rPr>
              <a:t> </a:t>
            </a:r>
            <a:r>
              <a:rPr lang="vi-VN" sz="1000" dirty="0" err="1">
                <a:latin typeface="Open Sans"/>
                <a:ea typeface="Open Sans"/>
                <a:cs typeface="Open Sans"/>
                <a:sym typeface="Open Sans"/>
              </a:rPr>
              <a:t>việc</a:t>
            </a:r>
            <a:r>
              <a:rPr lang="vi-VN" sz="1000" dirty="0">
                <a:latin typeface="Open Sans"/>
                <a:ea typeface="Open Sans"/>
                <a:cs typeface="Open Sans"/>
                <a:sym typeface="Open Sans"/>
              </a:rPr>
              <a:t> </a:t>
            </a:r>
            <a:r>
              <a:rPr lang="vi-VN" sz="1000" dirty="0" err="1">
                <a:latin typeface="Open Sans"/>
                <a:ea typeface="Open Sans"/>
                <a:cs typeface="Open Sans"/>
                <a:sym typeface="Open Sans"/>
              </a:rPr>
              <a:t>nhà</a:t>
            </a:r>
            <a:endParaRPr lang="vi-VN" sz="10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Quản</a:t>
            </a:r>
            <a:r>
              <a:rPr lang="vi-VN" sz="1000" dirty="0">
                <a:latin typeface="Open Sans"/>
                <a:ea typeface="Open Sans"/>
                <a:cs typeface="Open Sans"/>
                <a:sym typeface="Open Sans"/>
              </a:rPr>
              <a:t> </a:t>
            </a:r>
            <a:r>
              <a:rPr lang="vi-VN" sz="1000" dirty="0" err="1">
                <a:latin typeface="Open Sans"/>
                <a:ea typeface="Open Sans"/>
                <a:cs typeface="Open Sans"/>
                <a:sym typeface="Open Sans"/>
              </a:rPr>
              <a:t>lý</a:t>
            </a:r>
            <a:endParaRPr lang="vi-VN" sz="10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Kỹ</a:t>
            </a:r>
            <a:r>
              <a:rPr lang="vi-VN" sz="1000" dirty="0">
                <a:latin typeface="Open Sans"/>
                <a:ea typeface="Open Sans"/>
                <a:cs typeface="Open Sans"/>
                <a:sym typeface="Open Sans"/>
              </a:rPr>
              <a:t> </a:t>
            </a:r>
            <a:r>
              <a:rPr lang="vi-VN" sz="1000" dirty="0" err="1">
                <a:latin typeface="Open Sans"/>
                <a:ea typeface="Open Sans"/>
                <a:cs typeface="Open Sans"/>
                <a:sym typeface="Open Sans"/>
              </a:rPr>
              <a:t>thuật</a:t>
            </a:r>
            <a:r>
              <a:rPr lang="vi-VN" sz="1000" dirty="0">
                <a:latin typeface="Open Sans"/>
                <a:ea typeface="Open Sans"/>
                <a:cs typeface="Open Sans"/>
                <a:sym typeface="Open Sans"/>
              </a:rPr>
              <a:t> viên</a:t>
            </a: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Chủ</a:t>
            </a:r>
            <a:r>
              <a:rPr lang="vi-VN" sz="1000" dirty="0">
                <a:latin typeface="Open Sans"/>
                <a:ea typeface="Open Sans"/>
                <a:cs typeface="Open Sans"/>
                <a:sym typeface="Open Sans"/>
              </a:rPr>
              <a:t> doanh </a:t>
            </a:r>
            <a:r>
              <a:rPr lang="vi-VN" sz="1000" dirty="0" err="1">
                <a:latin typeface="Open Sans"/>
                <a:ea typeface="Open Sans"/>
                <a:cs typeface="Open Sans"/>
                <a:sym typeface="Open Sans"/>
              </a:rPr>
              <a:t>nghiệp</a:t>
            </a:r>
            <a:endParaRPr lang="vi-VN" sz="10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00" dirty="0" err="1">
                <a:latin typeface="Open Sans"/>
                <a:ea typeface="Open Sans"/>
                <a:cs typeface="Open Sans"/>
                <a:sym typeface="Open Sans"/>
              </a:rPr>
              <a:t>Nghề</a:t>
            </a:r>
            <a:r>
              <a:rPr lang="vi-VN" sz="1000" dirty="0">
                <a:latin typeface="Open Sans"/>
                <a:ea typeface="Open Sans"/>
                <a:cs typeface="Open Sans"/>
                <a:sym typeface="Open Sans"/>
              </a:rPr>
              <a:t> </a:t>
            </a:r>
            <a:r>
              <a:rPr lang="vi-VN" sz="1000" dirty="0" err="1">
                <a:latin typeface="Open Sans"/>
                <a:ea typeface="Open Sans"/>
                <a:cs typeface="Open Sans"/>
                <a:sym typeface="Open Sans"/>
              </a:rPr>
              <a:t>dịch</a:t>
            </a:r>
            <a:r>
              <a:rPr lang="vi-VN" sz="1000" dirty="0">
                <a:latin typeface="Open Sans"/>
                <a:ea typeface="Open Sans"/>
                <a:cs typeface="Open Sans"/>
                <a:sym typeface="Open Sans"/>
              </a:rPr>
              <a:t> </a:t>
            </a:r>
            <a:r>
              <a:rPr lang="vi-VN" sz="1000" dirty="0" err="1">
                <a:latin typeface="Open Sans"/>
                <a:ea typeface="Open Sans"/>
                <a:cs typeface="Open Sans"/>
                <a:sym typeface="Open Sans"/>
              </a:rPr>
              <a:t>vụ</a:t>
            </a:r>
            <a:endParaRPr lang="vi-VN" sz="10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00" dirty="0">
                <a:latin typeface="Open Sans"/>
                <a:ea typeface="Open Sans"/>
                <a:cs typeface="Open Sans"/>
                <a:sym typeface="Open Sans"/>
              </a:rPr>
              <a:t>Lao </a:t>
            </a:r>
            <a:r>
              <a:rPr lang="vi-VN" sz="1000" dirty="0" err="1">
                <a:latin typeface="Open Sans"/>
                <a:ea typeface="Open Sans"/>
                <a:cs typeface="Open Sans"/>
                <a:sym typeface="Open Sans"/>
              </a:rPr>
              <a:t>động</a:t>
            </a:r>
            <a:r>
              <a:rPr lang="vi-VN" sz="1000" dirty="0">
                <a:latin typeface="Open Sans"/>
                <a:ea typeface="Open Sans"/>
                <a:cs typeface="Open Sans"/>
                <a:sym typeface="Open Sans"/>
              </a:rPr>
              <a:t> tay chân</a:t>
            </a:r>
          </a:p>
          <a:p>
            <a:pPr marL="0" lvl="0" indent="0" algn="l" rtl="0">
              <a:spcBef>
                <a:spcPts val="1600"/>
              </a:spcBef>
              <a:spcAft>
                <a:spcPts val="0"/>
              </a:spcAft>
              <a:buNone/>
            </a:pPr>
            <a:endParaRPr lang="vi-VN" sz="1100" b="1" dirty="0">
              <a:solidFill>
                <a:schemeClr val="dk2"/>
              </a:solidFill>
              <a:latin typeface="Open Sans"/>
              <a:ea typeface="Open Sans"/>
              <a:cs typeface="Open Sans"/>
              <a:sym typeface="Open Sans"/>
            </a:endParaRPr>
          </a:p>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Các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nghề</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nghiệp</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cao </a:t>
            </a:r>
            <a:r>
              <a:rPr lang="vi-VN" sz="1100" b="1" dirty="0" err="1">
                <a:solidFill>
                  <a:schemeClr val="dk2"/>
                </a:solidFill>
                <a:latin typeface="Open Sans"/>
                <a:ea typeface="Open Sans"/>
                <a:cs typeface="Open Sans"/>
                <a:sym typeface="Open Sans"/>
              </a:rPr>
              <a:t>nhất</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với</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tình</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trạng</a:t>
            </a:r>
            <a:r>
              <a:rPr lang="vi-VN" sz="1100" b="1" dirty="0">
                <a:solidFill>
                  <a:schemeClr val="dk2"/>
                </a:solidFill>
                <a:latin typeface="Open Sans"/>
                <a:ea typeface="Open Sans"/>
                <a:cs typeface="Open Sans"/>
                <a:sym typeface="Open Sans"/>
              </a:rPr>
              <a:t> không </a:t>
            </a:r>
            <a:r>
              <a:rPr lang="vi-VN" sz="1100" b="1" dirty="0" err="1">
                <a:solidFill>
                  <a:schemeClr val="dk2"/>
                </a:solidFill>
                <a:latin typeface="Open Sans"/>
                <a:ea typeface="Open Sans"/>
                <a:cs typeface="Open Sans"/>
                <a:sym typeface="Open Sans"/>
              </a:rPr>
              <a:t>phải</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là</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độc</a:t>
            </a:r>
            <a:r>
              <a:rPr lang="vi-VN" sz="1100" b="1" dirty="0">
                <a:solidFill>
                  <a:schemeClr val="dk2"/>
                </a:solidFill>
                <a:latin typeface="Open Sans"/>
                <a:ea typeface="Open Sans"/>
                <a:cs typeface="Open Sans"/>
                <a:sym typeface="Open Sans"/>
              </a:rPr>
              <a:t> thân</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Nhóm</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người</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nghỉ</a:t>
            </a:r>
            <a:r>
              <a:rPr lang="vi-VN" sz="1100" dirty="0">
                <a:latin typeface="Open Sans"/>
                <a:ea typeface="Open Sans"/>
                <a:cs typeface="Open Sans"/>
                <a:sym typeface="Open Sans"/>
              </a:rPr>
              <a:t> hưu </a:t>
            </a:r>
            <a:r>
              <a:rPr lang="vi-VN" sz="1100" dirty="0" err="1">
                <a:latin typeface="Open Sans"/>
                <a:ea typeface="Open Sans"/>
                <a:cs typeface="Open Sans"/>
                <a:sym typeface="Open Sans"/>
              </a:rPr>
              <a:t>có</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chuyển</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đổi</a:t>
            </a:r>
            <a:r>
              <a:rPr lang="vi-VN" sz="1100" dirty="0">
                <a:latin typeface="Open Sans"/>
                <a:ea typeface="Open Sans"/>
                <a:cs typeface="Open Sans"/>
                <a:sym typeface="Open Sans"/>
              </a:rPr>
              <a:t> cao </a:t>
            </a:r>
            <a:r>
              <a:rPr lang="vi-VN" sz="1100" dirty="0" err="1">
                <a:latin typeface="Open Sans"/>
                <a:ea typeface="Open Sans"/>
                <a:cs typeface="Open Sans"/>
                <a:sym typeface="Open Sans"/>
              </a:rPr>
              <a:t>nhất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với</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đã</a:t>
            </a:r>
            <a:r>
              <a:rPr lang="vi-VN" sz="1100" dirty="0">
                <a:latin typeface="Open Sans"/>
                <a:ea typeface="Open Sans"/>
                <a:cs typeface="Open Sans"/>
                <a:sym typeface="Open Sans"/>
              </a:rPr>
              <a:t> </a:t>
            </a:r>
            <a:r>
              <a:rPr lang="vi-VN" sz="1100" dirty="0" err="1">
                <a:latin typeface="Open Sans"/>
                <a:ea typeface="Open Sans"/>
                <a:cs typeface="Open Sans"/>
                <a:sym typeface="Open Sans"/>
              </a:rPr>
              <a:t>kết</a:t>
            </a:r>
            <a:r>
              <a:rPr lang="vi-VN" sz="1100" dirty="0">
                <a:latin typeface="Open Sans"/>
                <a:ea typeface="Open Sans"/>
                <a:cs typeface="Open Sans"/>
                <a:sym typeface="Open Sans"/>
              </a:rPr>
              <a:t> hôn.</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Nhóm</a:t>
            </a:r>
            <a:r>
              <a:rPr lang="vi-VN" sz="1100" dirty="0">
                <a:latin typeface="Open Sans"/>
                <a:ea typeface="Open Sans"/>
                <a:cs typeface="Open Sans"/>
                <a:sym typeface="Open Sans"/>
              </a:rPr>
              <a:t> lao </a:t>
            </a:r>
            <a:r>
              <a:rPr lang="vi-VN" sz="1100" dirty="0" err="1">
                <a:latin typeface="Open Sans"/>
                <a:ea typeface="Open Sans"/>
                <a:cs typeface="Open Sans"/>
                <a:sym typeface="Open Sans"/>
              </a:rPr>
              <a:t>động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tự</a:t>
            </a:r>
            <a:r>
              <a:rPr lang="vi-VN" sz="1100" dirty="0">
                <a:latin typeface="Open Sans"/>
                <a:ea typeface="Open Sans"/>
                <a:cs typeface="Open Sans"/>
                <a:sym typeface="Open Sans"/>
              </a:rPr>
              <a:t> do </a:t>
            </a:r>
            <a:r>
              <a:rPr lang="vi-VN" sz="1100" dirty="0" err="1">
                <a:latin typeface="Open Sans"/>
                <a:ea typeface="Open Sans"/>
                <a:cs typeface="Open Sans"/>
                <a:sym typeface="Open Sans"/>
              </a:rPr>
              <a:t>có</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chuyển</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đổi</a:t>
            </a:r>
            <a:r>
              <a:rPr lang="vi-VN" sz="1100" dirty="0">
                <a:latin typeface="Open Sans"/>
                <a:ea typeface="Open Sans"/>
                <a:cs typeface="Open Sans"/>
                <a:sym typeface="Open Sans"/>
              </a:rPr>
              <a:t> cao </a:t>
            </a:r>
            <a:r>
              <a:rPr lang="vi-VN" sz="1100" dirty="0" err="1">
                <a:latin typeface="Open Sans"/>
                <a:ea typeface="Open Sans"/>
                <a:cs typeface="Open Sans"/>
                <a:sym typeface="Open Sans"/>
              </a:rPr>
              <a:t>nhất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với</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ly hôn.</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Nhóm</a:t>
            </a:r>
            <a:r>
              <a:rPr lang="vi-VN" sz="1100" dirty="0">
                <a:latin typeface="Open Sans"/>
                <a:ea typeface="Open Sans"/>
                <a:cs typeface="Open Sans"/>
                <a:sym typeface="Open Sans"/>
              </a:rPr>
              <a:t> </a:t>
            </a:r>
            <a:r>
              <a:rPr lang="vi-VN" sz="1100" dirty="0" err="1">
                <a:latin typeface="Open Sans"/>
                <a:ea typeface="Open Sans"/>
                <a:cs typeface="Open Sans"/>
                <a:sym typeface="Open Sans"/>
              </a:rPr>
              <a:t>học</a:t>
            </a:r>
            <a:r>
              <a:rPr lang="vi-VN" sz="1100" dirty="0">
                <a:latin typeface="Open Sans"/>
                <a:ea typeface="Open Sans"/>
                <a:cs typeface="Open Sans"/>
                <a:sym typeface="Open Sans"/>
              </a:rPr>
              <a:t> sinh </a:t>
            </a:r>
            <a:r>
              <a:rPr lang="vi-VN" sz="1100" dirty="0" err="1">
                <a:latin typeface="Open Sans"/>
                <a:ea typeface="Open Sans"/>
                <a:cs typeface="Open Sans"/>
                <a:sym typeface="Open Sans"/>
              </a:rPr>
              <a:t>cũng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có</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chuyển</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đổi</a:t>
            </a:r>
            <a:r>
              <a:rPr lang="vi-VN" sz="1100" dirty="0">
                <a:latin typeface="Open Sans"/>
                <a:ea typeface="Open Sans"/>
                <a:cs typeface="Open Sans"/>
                <a:sym typeface="Open Sans"/>
              </a:rPr>
              <a:t> cao </a:t>
            </a:r>
            <a:r>
              <a:rPr lang="vi-VN" sz="1100" dirty="0" err="1">
                <a:latin typeface="Open Sans"/>
                <a:ea typeface="Open Sans"/>
                <a:cs typeface="Open Sans"/>
                <a:sym typeface="Open Sans"/>
              </a:rPr>
              <a:t>nhất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với</a:t>
            </a:r>
            <a:r>
              <a:rPr lang="vi-VN" sz="1100" dirty="0">
                <a:latin typeface="Open Sans"/>
                <a:ea typeface="Open Sans"/>
                <a:cs typeface="Open Sans"/>
                <a:sym typeface="Open Sans"/>
              </a:rPr>
              <a:t>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ly hôn, nhưng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này</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chỉ</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chiếm</a:t>
            </a:r>
            <a:r>
              <a:rPr lang="vi-VN" sz="1100" dirty="0">
                <a:latin typeface="Open Sans"/>
                <a:ea typeface="Open Sans"/>
                <a:cs typeface="Open Sans"/>
                <a:sym typeface="Open Sans"/>
              </a:rPr>
              <a:t> </a:t>
            </a:r>
            <a:r>
              <a:rPr lang="vi-VN" sz="1100" dirty="0" err="1">
                <a:latin typeface="Open Sans"/>
                <a:ea typeface="Open Sans"/>
                <a:cs typeface="Open Sans"/>
                <a:sym typeface="Open Sans"/>
              </a:rPr>
              <a:t>phần</a:t>
            </a:r>
            <a:r>
              <a:rPr lang="vi-VN" sz="1100" dirty="0">
                <a:latin typeface="Open Sans"/>
                <a:ea typeface="Open Sans"/>
                <a:cs typeface="Open Sans"/>
                <a:sym typeface="Open Sans"/>
              </a:rPr>
              <a:t> </a:t>
            </a:r>
            <a:r>
              <a:rPr lang="vi-VN" sz="1100" dirty="0" err="1">
                <a:latin typeface="Open Sans"/>
                <a:ea typeface="Open Sans"/>
                <a:cs typeface="Open Sans"/>
                <a:sym typeface="Open Sans"/>
              </a:rPr>
              <a:t>ít</a:t>
            </a:r>
            <a:r>
              <a:rPr lang="vi-VN" sz="1100" dirty="0">
                <a:latin typeface="Open Sans"/>
                <a:ea typeface="Open Sans"/>
                <a:cs typeface="Open Sans"/>
                <a:sym typeface="Open Sans"/>
              </a:rPr>
              <a:t> (0.85%) </a:t>
            </a:r>
            <a:r>
              <a:rPr lang="vi-VN" sz="1100" dirty="0" err="1">
                <a:latin typeface="Open Sans"/>
                <a:ea typeface="Open Sans"/>
                <a:cs typeface="Open Sans"/>
                <a:sym typeface="Open Sans"/>
              </a:rPr>
              <a:t>tromg</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nhóm</a:t>
            </a:r>
            <a:r>
              <a:rPr lang="vi-VN" sz="1100" dirty="0">
                <a:latin typeface="Open Sans"/>
                <a:ea typeface="Open Sans"/>
                <a:cs typeface="Open Sans"/>
                <a:sym typeface="Open Sans"/>
              </a:rPr>
              <a:t>, nên đây </a:t>
            </a:r>
            <a:r>
              <a:rPr lang="vi-VN" sz="1100" dirty="0" err="1">
                <a:latin typeface="Open Sans"/>
                <a:ea typeface="Open Sans"/>
                <a:cs typeface="Open Sans"/>
                <a:sym typeface="Open Sans"/>
              </a:rPr>
              <a:t>chỉ</a:t>
            </a:r>
            <a:r>
              <a:rPr lang="vi-VN" sz="1100" dirty="0">
                <a:latin typeface="Open Sans"/>
                <a:ea typeface="Open Sans"/>
                <a:cs typeface="Open Sans"/>
                <a:sym typeface="Open Sans"/>
              </a:rPr>
              <a:t> xem như </a:t>
            </a:r>
            <a:r>
              <a:rPr lang="vi-VN" sz="1100" dirty="0" err="1">
                <a:latin typeface="Open Sans"/>
                <a:ea typeface="Open Sans"/>
                <a:cs typeface="Open Sans"/>
                <a:sym typeface="Open Sans"/>
              </a:rPr>
              <a:t>là</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ngoại</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a:t>
            </a:r>
          </a:p>
          <a:p>
            <a:pPr marL="158750" lvl="0" indent="0" algn="l" rtl="0">
              <a:spcBef>
                <a:spcPts val="0"/>
              </a:spcBef>
              <a:spcAft>
                <a:spcPts val="0"/>
              </a:spcAft>
              <a:buSzPts val="1100"/>
              <a:buNone/>
            </a:pPr>
            <a:r>
              <a:rPr lang="vi" sz="1100" dirty="0">
                <a:latin typeface="Wingdings 3" panose="05040102010807070707" pitchFamily="18" charset="2"/>
                <a:ea typeface="Open Sans"/>
                <a:cs typeface="Open Sans"/>
                <a:sym typeface="Wingdings" panose="05000000000000000000" pitchFamily="2" charset="2"/>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chuyển</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đổi</a:t>
            </a:r>
            <a:r>
              <a:rPr lang="vi-VN" sz="1100" dirty="0">
                <a:latin typeface="Open Sans"/>
                <a:ea typeface="Open Sans"/>
                <a:cs typeface="Open Sans"/>
                <a:sym typeface="Open Sans"/>
              </a:rPr>
              <a:t> cao </a:t>
            </a:r>
            <a:r>
              <a:rPr lang="vi-VN" sz="1100" dirty="0" err="1">
                <a:latin typeface="Open Sans"/>
                <a:ea typeface="Open Sans"/>
                <a:cs typeface="Open Sans"/>
                <a:sym typeface="Open Sans"/>
              </a:rPr>
              <a:t>nhất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của</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nhóm</a:t>
            </a:r>
            <a:r>
              <a:rPr lang="vi-VN" sz="1100" dirty="0">
                <a:latin typeface="Open Sans"/>
                <a:ea typeface="Open Sans"/>
                <a:cs typeface="Open Sans"/>
                <a:sym typeface="Open Sans"/>
              </a:rPr>
              <a:t> </a:t>
            </a:r>
            <a:r>
              <a:rPr lang="vi-VN" sz="1100" dirty="0" err="1">
                <a:latin typeface="Open Sans"/>
                <a:ea typeface="Open Sans"/>
                <a:cs typeface="Open Sans"/>
                <a:sym typeface="Open Sans"/>
              </a:rPr>
              <a:t>học</a:t>
            </a:r>
            <a:r>
              <a:rPr lang="vi-VN" sz="1100" dirty="0">
                <a:latin typeface="Open Sans"/>
                <a:ea typeface="Open Sans"/>
                <a:cs typeface="Open Sans"/>
                <a:sym typeface="Open Sans"/>
              </a:rPr>
              <a:t> sinh </a:t>
            </a:r>
            <a:r>
              <a:rPr lang="vi-VN" sz="1100" dirty="0" err="1">
                <a:latin typeface="Open Sans"/>
                <a:ea typeface="Open Sans"/>
                <a:cs typeface="Open Sans"/>
                <a:sym typeface="Open Sans"/>
              </a:rPr>
              <a:t>cũng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nằm</a:t>
            </a:r>
            <a:r>
              <a:rPr lang="vi-VN" sz="1100" dirty="0">
                <a:latin typeface="Open Sans"/>
                <a:ea typeface="Open Sans"/>
                <a:cs typeface="Open Sans"/>
                <a:sym typeface="Open Sans"/>
              </a:rPr>
              <a:t> ở </a:t>
            </a:r>
            <a:r>
              <a:rPr lang="vi-VN" sz="1100" dirty="0" err="1">
                <a:latin typeface="Open Sans"/>
                <a:ea typeface="Open Sans"/>
                <a:cs typeface="Open Sans"/>
                <a:sym typeface="Open Sans"/>
              </a:rPr>
              <a:t>tình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trạng</a:t>
            </a:r>
            <a:r>
              <a:rPr lang="vi-VN" sz="1100" dirty="0">
                <a:latin typeface="Open Sans"/>
                <a:ea typeface="Open Sans"/>
                <a:cs typeface="Open Sans"/>
                <a:sym typeface="Open Sans"/>
              </a:rPr>
              <a:t> </a:t>
            </a:r>
            <a:r>
              <a:rPr lang="vi-VN" sz="1100" dirty="0" err="1">
                <a:latin typeface="Open Sans"/>
                <a:ea typeface="Open Sans"/>
                <a:cs typeface="Open Sans"/>
                <a:sym typeface="Open Sans"/>
              </a:rPr>
              <a:t>độc</a:t>
            </a:r>
            <a:r>
              <a:rPr lang="vi-VN" sz="1100" dirty="0">
                <a:latin typeface="Open Sans"/>
                <a:ea typeface="Open Sans"/>
                <a:cs typeface="Open Sans"/>
                <a:sym typeface="Open Sans"/>
              </a:rPr>
              <a:t> thân.</a:t>
            </a: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0F70BB5E-E9A0-4B60-885A-A6BBC34C3610}"/>
              </a:ext>
            </a:extLst>
          </p:cNvPr>
          <p:cNvPicPr>
            <a:picLocks noChangeAspect="1"/>
          </p:cNvPicPr>
          <p:nvPr/>
        </p:nvPicPr>
        <p:blipFill>
          <a:blip r:embed="rId3"/>
          <a:stretch>
            <a:fillRect/>
          </a:stretch>
        </p:blipFill>
        <p:spPr>
          <a:xfrm>
            <a:off x="5346804" y="524279"/>
            <a:ext cx="3478040" cy="2389346"/>
          </a:xfrm>
          <a:prstGeom prst="rect">
            <a:avLst/>
          </a:prstGeom>
        </p:spPr>
      </p:pic>
      <p:pic>
        <p:nvPicPr>
          <p:cNvPr id="7" name="Picture 6">
            <a:extLst>
              <a:ext uri="{FF2B5EF4-FFF2-40B4-BE49-F238E27FC236}">
                <a16:creationId xmlns:a16="http://schemas.microsoft.com/office/drawing/2014/main" id="{2D19A75B-2FD0-4A4F-8282-DB3B1A746332}"/>
              </a:ext>
            </a:extLst>
          </p:cNvPr>
          <p:cNvPicPr>
            <a:picLocks noChangeAspect="1"/>
          </p:cNvPicPr>
          <p:nvPr/>
        </p:nvPicPr>
        <p:blipFill>
          <a:blip r:embed="rId4"/>
          <a:stretch>
            <a:fillRect/>
          </a:stretch>
        </p:blipFill>
        <p:spPr>
          <a:xfrm>
            <a:off x="6742651" y="2999936"/>
            <a:ext cx="2082193" cy="2058798"/>
          </a:xfrm>
          <a:prstGeom prst="rect">
            <a:avLst/>
          </a:prstGeom>
        </p:spPr>
      </p:pic>
    </p:spTree>
    <p:extLst>
      <p:ext uri="{BB962C8B-B14F-4D97-AF65-F5344CB8AC3E}">
        <p14:creationId xmlns:p14="http://schemas.microsoft.com/office/powerpoint/2010/main" val="290213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730725" y="1318650"/>
            <a:ext cx="4416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err="1"/>
              <a:t>Khảo</a:t>
            </a:r>
            <a:r>
              <a:rPr lang="en-GB" sz="2000" dirty="0"/>
              <a:t> </a:t>
            </a:r>
            <a:r>
              <a:rPr lang="en-GB" sz="2000" dirty="0" err="1"/>
              <a:t>sát</a:t>
            </a:r>
            <a:r>
              <a:rPr lang="en-GB" sz="2000" dirty="0"/>
              <a:t> </a:t>
            </a:r>
            <a:r>
              <a:rPr lang="en-GB" sz="2000" dirty="0" err="1"/>
              <a:t>nhóm</a:t>
            </a:r>
            <a:r>
              <a:rPr lang="en-GB" sz="2000" dirty="0"/>
              <a:t> </a:t>
            </a:r>
            <a:r>
              <a:rPr lang="en-GB" sz="2000" dirty="0" err="1"/>
              <a:t>khách</a:t>
            </a:r>
            <a:r>
              <a:rPr lang="en-GB" sz="2000" dirty="0"/>
              <a:t> </a:t>
            </a:r>
            <a:r>
              <a:rPr lang="en-GB" sz="2000" dirty="0" err="1"/>
              <a:t>hàng</a:t>
            </a:r>
            <a:r>
              <a:rPr lang="en-GB" sz="2000" dirty="0"/>
              <a:t> </a:t>
            </a:r>
            <a:r>
              <a:rPr lang="en-GB" sz="2000" dirty="0" err="1"/>
              <a:t>mở</a:t>
            </a:r>
            <a:r>
              <a:rPr lang="en-GB" sz="2000" dirty="0"/>
              <a:t> </a:t>
            </a:r>
            <a:r>
              <a:rPr lang="en-GB" sz="2000" dirty="0" err="1"/>
              <a:t>và</a:t>
            </a:r>
            <a:r>
              <a:rPr lang="en-GB" sz="2000" dirty="0"/>
              <a:t> </a:t>
            </a:r>
            <a:r>
              <a:rPr lang="en-GB" sz="2000" dirty="0" err="1"/>
              <a:t>không</a:t>
            </a:r>
            <a:r>
              <a:rPr lang="en-GB" sz="2000" dirty="0"/>
              <a:t> </a:t>
            </a:r>
            <a:r>
              <a:rPr lang="en-GB" sz="2000" dirty="0" err="1"/>
              <a:t>mở</a:t>
            </a:r>
            <a:r>
              <a:rPr lang="en-GB" sz="2000" dirty="0"/>
              <a:t> </a:t>
            </a:r>
            <a:r>
              <a:rPr lang="en-GB" sz="2000" dirty="0" err="1"/>
              <a:t>khoản</a:t>
            </a:r>
            <a:r>
              <a:rPr lang="en-GB" sz="2000" dirty="0"/>
              <a:t> </a:t>
            </a:r>
            <a:r>
              <a:rPr lang="en-GB" sz="2000" dirty="0" err="1"/>
              <a:t>tiền</a:t>
            </a:r>
            <a:r>
              <a:rPr lang="en-GB" sz="2000" dirty="0"/>
              <a:t> </a:t>
            </a:r>
            <a:r>
              <a:rPr lang="en-GB" sz="2000" dirty="0" err="1"/>
              <a:t>gửi</a:t>
            </a:r>
            <a:endParaRPr sz="2000" b="0" dirty="0">
              <a:latin typeface="Montserrat"/>
              <a:ea typeface="Montserrat"/>
              <a:cs typeface="Montserrat"/>
              <a:sym typeface="Montserrat"/>
            </a:endParaRPr>
          </a:p>
        </p:txBody>
      </p:sp>
      <p:sp>
        <p:nvSpPr>
          <p:cNvPr id="214" name="Google Shape;214;p23"/>
          <p:cNvSpPr txBox="1">
            <a:spLocks noGrp="1"/>
          </p:cNvSpPr>
          <p:nvPr>
            <p:ph type="body" idx="1"/>
          </p:nvPr>
        </p:nvSpPr>
        <p:spPr>
          <a:xfrm>
            <a:off x="721225" y="2051960"/>
            <a:ext cx="3180633" cy="2773205"/>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vi" sz="1100" b="1" dirty="0">
                <a:solidFill>
                  <a:schemeClr val="dk2"/>
                </a:solidFill>
                <a:latin typeface="Open Sans"/>
                <a:ea typeface="Open Sans"/>
                <a:cs typeface="Open Sans"/>
                <a:sym typeface="Open Sans"/>
              </a:rPr>
              <a:t>Các thuộc tính quan tâm:</a:t>
            </a:r>
          </a:p>
          <a:p>
            <a:pPr marL="0" lvl="0" indent="0" algn="l" rtl="0">
              <a:spcBef>
                <a:spcPts val="1600"/>
              </a:spcBef>
              <a:spcAft>
                <a:spcPts val="0"/>
              </a:spcAft>
              <a:buNone/>
            </a:pP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en-GB" sz="1100" dirty="0" err="1">
                <a:latin typeface="Open Sans"/>
                <a:ea typeface="Open Sans"/>
                <a:cs typeface="Open Sans"/>
                <a:sym typeface="Open Sans"/>
              </a:rPr>
              <a:t>Nghề</a:t>
            </a:r>
            <a:r>
              <a:rPr lang="en-GB" sz="1100" dirty="0">
                <a:latin typeface="Open Sans"/>
                <a:ea typeface="Open Sans"/>
                <a:cs typeface="Open Sans"/>
                <a:sym typeface="Open Sans"/>
              </a:rPr>
              <a:t> </a:t>
            </a:r>
            <a:r>
              <a:rPr lang="en-GB" sz="1100" dirty="0" err="1">
                <a:latin typeface="Open Sans"/>
                <a:ea typeface="Open Sans"/>
                <a:cs typeface="Open Sans"/>
                <a:sym typeface="Open Sans"/>
              </a:rPr>
              <a:t>nghiệp</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Học vấn</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Hôn nhân</a:t>
            </a:r>
          </a:p>
          <a:p>
            <a:pPr marL="457200" lvl="0" indent="-298450" algn="l" rtl="0">
              <a:spcBef>
                <a:spcPts val="0"/>
              </a:spcBef>
              <a:spcAft>
                <a:spcPts val="0"/>
              </a:spcAft>
              <a:buSzPts val="1100"/>
              <a:buFont typeface="Open Sans"/>
              <a:buChar char="-"/>
            </a:pPr>
            <a:endParaRPr lang="vi" sz="1100" dirty="0">
              <a:latin typeface="Wingdings 3" panose="05040102010807070707" pitchFamily="18" charset="2"/>
              <a:ea typeface="Open Sans"/>
              <a:cs typeface="Open Sans"/>
              <a:sym typeface="Open Sans"/>
            </a:endParaRPr>
          </a:p>
          <a:p>
            <a:pPr marL="158750" lvl="0" indent="0" algn="l" rtl="0">
              <a:spcBef>
                <a:spcPts val="0"/>
              </a:spcBef>
              <a:spcAft>
                <a:spcPts val="0"/>
              </a:spcAft>
              <a:buSzPts val="1100"/>
              <a:buNone/>
            </a:pPr>
            <a:r>
              <a:rPr lang="vi" sz="1100" dirty="0">
                <a:latin typeface="Wingdings 3" panose="05040102010807070707" pitchFamily="18" charset="2"/>
                <a:ea typeface="Open Sans"/>
                <a:cs typeface="Open Sans"/>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Có</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nhiều</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sự</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phân</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hóa</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về</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nghề</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nghiệp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đây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là</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tập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trung phân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tích</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kết</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hợp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với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các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còn</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lại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vi" sz="11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5" name="Picture 4">
            <a:extLst>
              <a:ext uri="{FF2B5EF4-FFF2-40B4-BE49-F238E27FC236}">
                <a16:creationId xmlns:a16="http://schemas.microsoft.com/office/drawing/2014/main" id="{944375DA-E4A0-43E5-B5F4-93A8F3736122}"/>
              </a:ext>
            </a:extLst>
          </p:cNvPr>
          <p:cNvPicPr>
            <a:picLocks noChangeAspect="1"/>
          </p:cNvPicPr>
          <p:nvPr/>
        </p:nvPicPr>
        <p:blipFill>
          <a:blip r:embed="rId3"/>
          <a:stretch>
            <a:fillRect/>
          </a:stretch>
        </p:blipFill>
        <p:spPr>
          <a:xfrm>
            <a:off x="3911358" y="2051960"/>
            <a:ext cx="4963425" cy="2775213"/>
          </a:xfrm>
          <a:prstGeom prst="rect">
            <a:avLst/>
          </a:prstGeom>
        </p:spPr>
      </p:pic>
    </p:spTree>
    <p:extLst>
      <p:ext uri="{BB962C8B-B14F-4D97-AF65-F5344CB8AC3E}">
        <p14:creationId xmlns:p14="http://schemas.microsoft.com/office/powerpoint/2010/main" val="1915288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730000" y="1192134"/>
            <a:ext cx="3300900" cy="899714"/>
          </a:xfrm>
        </p:spPr>
        <p:txBody>
          <a:bodyPr/>
          <a:lstStyle/>
          <a:p>
            <a:r>
              <a:rPr lang="vi-VN" dirty="0" err="1"/>
              <a:t>Tỷ</a:t>
            </a:r>
            <a:r>
              <a:rPr lang="vi-VN" dirty="0"/>
              <a:t> </a:t>
            </a:r>
            <a:r>
              <a:rPr lang="vi-VN" dirty="0" err="1"/>
              <a:t>lệ</a:t>
            </a:r>
            <a:r>
              <a:rPr lang="vi-VN" dirty="0"/>
              <a:t> </a:t>
            </a:r>
            <a:r>
              <a:rPr lang="vi-VN" dirty="0" err="1"/>
              <a:t>chuyển</a:t>
            </a:r>
            <a:r>
              <a:rPr lang="vi-VN" dirty="0"/>
              <a:t> </a:t>
            </a:r>
            <a:r>
              <a:rPr lang="vi-VN" dirty="0" err="1"/>
              <a:t>đổi</a:t>
            </a:r>
            <a:r>
              <a:rPr lang="vi-VN" dirty="0"/>
              <a:t> theo </a:t>
            </a:r>
            <a:r>
              <a:rPr lang="vi-VN" dirty="0" err="1"/>
              <a:t>học</a:t>
            </a:r>
            <a:r>
              <a:rPr lang="vi-VN" dirty="0"/>
              <a:t> </a:t>
            </a:r>
            <a:r>
              <a:rPr lang="vi-VN" dirty="0" err="1"/>
              <a:t>vấn</a:t>
            </a:r>
            <a:endParaRPr lang="en-GB"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724949" y="2004164"/>
            <a:ext cx="3765631" cy="3006248"/>
          </a:xfrm>
        </p:spPr>
        <p:txBody>
          <a:bodyPr/>
          <a:lstStyle/>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Các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học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vấn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cao hơn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trung </a:t>
            </a:r>
            <a:r>
              <a:rPr lang="vi-VN" sz="1100" b="1" dirty="0" err="1">
                <a:solidFill>
                  <a:schemeClr val="dk2"/>
                </a:solidFill>
                <a:latin typeface="Open Sans"/>
                <a:ea typeface="Open Sans"/>
                <a:cs typeface="Open Sans"/>
                <a:sym typeface="Open Sans"/>
              </a:rPr>
              <a:t>bình</a:t>
            </a:r>
            <a:r>
              <a:rPr lang="en-US" sz="1100" b="1" dirty="0">
                <a:solidFill>
                  <a:schemeClr val="dk2"/>
                </a:solidFill>
                <a:latin typeface="Open Sans"/>
                <a:ea typeface="Open Sans"/>
                <a:cs typeface="Open Sans"/>
                <a:sym typeface="Open Sans"/>
              </a:rPr>
              <a:t> </a:t>
            </a:r>
            <a:r>
              <a:rPr lang="vi-VN" sz="1100" b="1" dirty="0">
                <a:solidFill>
                  <a:schemeClr val="dk2"/>
                </a:solidFill>
                <a:latin typeface="Open Sans"/>
                <a:ea typeface="Open Sans"/>
                <a:cs typeface="Open Sans"/>
                <a:sym typeface="Open Sans"/>
              </a:rPr>
              <a:t>(&gt;12.66%)</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Mù</a:t>
            </a:r>
            <a:r>
              <a:rPr lang="vi-VN" sz="1050" dirty="0">
                <a:latin typeface="Open Sans"/>
                <a:ea typeface="Open Sans"/>
                <a:cs typeface="Open Sans"/>
                <a:sym typeface="Open Sans"/>
              </a:rPr>
              <a:t> </a:t>
            </a:r>
            <a:r>
              <a:rPr lang="vi-VN" sz="1050" dirty="0" err="1">
                <a:latin typeface="Open Sans"/>
                <a:ea typeface="Open Sans"/>
                <a:cs typeface="Open Sans"/>
                <a:sym typeface="Open Sans"/>
              </a:rPr>
              <a:t>chữ</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Tốt</a:t>
            </a:r>
            <a:r>
              <a:rPr lang="vi-VN" sz="1050" dirty="0">
                <a:latin typeface="Open Sans"/>
                <a:ea typeface="Open Sans"/>
                <a:cs typeface="Open Sans"/>
                <a:sym typeface="Open Sans"/>
              </a:rPr>
              <a:t> </a:t>
            </a:r>
            <a:r>
              <a:rPr lang="vi-VN" sz="1050" dirty="0" err="1">
                <a:latin typeface="Open Sans"/>
                <a:ea typeface="Open Sans"/>
                <a:cs typeface="Open Sans"/>
                <a:sym typeface="Open Sans"/>
              </a:rPr>
              <a:t>nghiệp</a:t>
            </a:r>
            <a:r>
              <a:rPr lang="vi-VN" sz="1050" dirty="0">
                <a:latin typeface="Open Sans"/>
                <a:ea typeface="Open Sans"/>
                <a:cs typeface="Open Sans"/>
                <a:sym typeface="Open Sans"/>
              </a:rPr>
              <a:t> </a:t>
            </a:r>
            <a:r>
              <a:rPr lang="vi-VN" sz="1050" dirty="0" err="1">
                <a:latin typeface="Open Sans"/>
                <a:ea typeface="Open Sans"/>
                <a:cs typeface="Open Sans"/>
                <a:sym typeface="Open Sans"/>
              </a:rPr>
              <a:t>đại</a:t>
            </a:r>
            <a:r>
              <a:rPr lang="vi-VN" sz="1050" dirty="0">
                <a:latin typeface="Open Sans"/>
                <a:ea typeface="Open Sans"/>
                <a:cs typeface="Open Sans"/>
                <a:sym typeface="Open Sans"/>
              </a:rPr>
              <a:t> </a:t>
            </a:r>
            <a:r>
              <a:rPr lang="vi-VN" sz="1050" dirty="0" err="1">
                <a:latin typeface="Open Sans"/>
                <a:ea typeface="Open Sans"/>
                <a:cs typeface="Open Sans"/>
                <a:sym typeface="Open Sans"/>
              </a:rPr>
              <a:t>học</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Tiểu</a:t>
            </a:r>
            <a:r>
              <a:rPr lang="vi-VN" sz="1050" dirty="0">
                <a:latin typeface="Open Sans"/>
                <a:ea typeface="Open Sans"/>
                <a:cs typeface="Open Sans"/>
                <a:sym typeface="Open Sans"/>
              </a:rPr>
              <a:t> </a:t>
            </a:r>
            <a:r>
              <a:rPr lang="vi-VN" sz="1050" dirty="0" err="1">
                <a:latin typeface="Open Sans"/>
                <a:ea typeface="Open Sans"/>
                <a:cs typeface="Open Sans"/>
                <a:sym typeface="Open Sans"/>
              </a:rPr>
              <a:t>học</a:t>
            </a:r>
            <a:r>
              <a:rPr lang="vi-VN" sz="1050" dirty="0">
                <a:latin typeface="Open Sans"/>
                <a:ea typeface="Open Sans"/>
                <a:cs typeface="Open Sans"/>
                <a:sym typeface="Open Sans"/>
              </a:rPr>
              <a:t> (</a:t>
            </a:r>
            <a:r>
              <a:rPr lang="vi-VN" sz="1050" dirty="0" err="1">
                <a:latin typeface="Open Sans"/>
                <a:ea typeface="Open Sans"/>
                <a:cs typeface="Open Sans"/>
                <a:sym typeface="Open Sans"/>
              </a:rPr>
              <a:t>lớp</a:t>
            </a:r>
            <a:r>
              <a:rPr lang="vi-VN" sz="1050" dirty="0">
                <a:latin typeface="Open Sans"/>
                <a:ea typeface="Open Sans"/>
                <a:cs typeface="Open Sans"/>
                <a:sym typeface="Open Sans"/>
              </a:rPr>
              <a:t> 4)</a:t>
            </a:r>
          </a:p>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Các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học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vấn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thấp</a:t>
            </a:r>
            <a:r>
              <a:rPr lang="vi-VN" sz="1100" b="1" dirty="0">
                <a:solidFill>
                  <a:schemeClr val="dk2"/>
                </a:solidFill>
                <a:latin typeface="Open Sans"/>
                <a:ea typeface="Open Sans"/>
                <a:cs typeface="Open Sans"/>
                <a:sym typeface="Open Sans"/>
              </a:rPr>
              <a:t> </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Tốt</a:t>
            </a:r>
            <a:r>
              <a:rPr lang="vi-VN" sz="1050" dirty="0">
                <a:latin typeface="Open Sans"/>
                <a:ea typeface="Open Sans"/>
                <a:cs typeface="Open Sans"/>
                <a:sym typeface="Open Sans"/>
              </a:rPr>
              <a:t> </a:t>
            </a:r>
            <a:r>
              <a:rPr lang="vi-VN" sz="1050" dirty="0" err="1">
                <a:latin typeface="Open Sans"/>
                <a:ea typeface="Open Sans"/>
                <a:cs typeface="Open Sans"/>
                <a:sym typeface="Open Sans"/>
              </a:rPr>
              <a:t>nghiệp</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a:latin typeface="Open Sans"/>
                <a:ea typeface="Open Sans"/>
                <a:cs typeface="Open Sans"/>
                <a:sym typeface="Open Sans"/>
              </a:rPr>
              <a:t>Trung </a:t>
            </a:r>
            <a:r>
              <a:rPr lang="vi-VN" sz="1050" dirty="0" err="1">
                <a:latin typeface="Open Sans"/>
                <a:ea typeface="Open Sans"/>
                <a:cs typeface="Open Sans"/>
                <a:sym typeface="Open Sans"/>
              </a:rPr>
              <a:t>học</a:t>
            </a:r>
            <a:r>
              <a:rPr lang="vi-VN" sz="1050" dirty="0">
                <a:latin typeface="Open Sans"/>
                <a:ea typeface="Open Sans"/>
                <a:cs typeface="Open Sans"/>
                <a:sym typeface="Open Sans"/>
              </a:rPr>
              <a:t> </a:t>
            </a:r>
            <a:r>
              <a:rPr lang="vi-VN" sz="1050" dirty="0" err="1">
                <a:latin typeface="Open Sans"/>
                <a:ea typeface="Open Sans"/>
                <a:cs typeface="Open Sans"/>
                <a:sym typeface="Open Sans"/>
              </a:rPr>
              <a:t>phổ</a:t>
            </a:r>
            <a:r>
              <a:rPr lang="vi-VN" sz="1050" dirty="0">
                <a:latin typeface="Open Sans"/>
                <a:ea typeface="Open Sans"/>
                <a:cs typeface="Open Sans"/>
                <a:sym typeface="Open Sans"/>
              </a:rPr>
              <a:t> thông </a:t>
            </a:r>
          </a:p>
          <a:p>
            <a:pPr marL="457200" lvl="0" indent="-298450" algn="l" rtl="0">
              <a:spcBef>
                <a:spcPts val="0"/>
              </a:spcBef>
              <a:spcAft>
                <a:spcPts val="0"/>
              </a:spcAft>
              <a:buSzPts val="1100"/>
              <a:buFont typeface="Open Sans"/>
              <a:buChar char="-"/>
            </a:pPr>
            <a:r>
              <a:rPr lang="vi-VN" sz="1050" dirty="0">
                <a:latin typeface="Open Sans"/>
                <a:ea typeface="Open Sans"/>
                <a:cs typeface="Open Sans"/>
                <a:sym typeface="Open Sans"/>
              </a:rPr>
              <a:t>Trung </a:t>
            </a:r>
            <a:r>
              <a:rPr lang="vi-VN" sz="1050" dirty="0" err="1">
                <a:latin typeface="Open Sans"/>
                <a:ea typeface="Open Sans"/>
                <a:cs typeface="Open Sans"/>
                <a:sym typeface="Open Sans"/>
              </a:rPr>
              <a:t>học</a:t>
            </a:r>
            <a:r>
              <a:rPr lang="vi-VN" sz="1050" dirty="0">
                <a:latin typeface="Open Sans"/>
                <a:ea typeface="Open Sans"/>
                <a:cs typeface="Open Sans"/>
                <a:sym typeface="Open Sans"/>
              </a:rPr>
              <a:t> cơ </a:t>
            </a:r>
            <a:r>
              <a:rPr lang="vi-VN" sz="1050" dirty="0" err="1">
                <a:latin typeface="Open Sans"/>
                <a:ea typeface="Open Sans"/>
                <a:cs typeface="Open Sans"/>
                <a:sym typeface="Open Sans"/>
              </a:rPr>
              <a:t>sở</a:t>
            </a:r>
            <a:r>
              <a:rPr lang="vi-VN" sz="1050" dirty="0">
                <a:latin typeface="Open Sans"/>
                <a:ea typeface="Open Sans"/>
                <a:cs typeface="Open Sans"/>
                <a:sym typeface="Open Sans"/>
              </a:rPr>
              <a:t> (</a:t>
            </a:r>
            <a:r>
              <a:rPr lang="vi-VN" sz="1050" dirty="0" err="1">
                <a:latin typeface="Open Sans"/>
                <a:ea typeface="Open Sans"/>
                <a:cs typeface="Open Sans"/>
                <a:sym typeface="Open Sans"/>
              </a:rPr>
              <a:t>lớp</a:t>
            </a:r>
            <a:r>
              <a:rPr lang="vi-VN" sz="1050" dirty="0">
                <a:latin typeface="Open Sans"/>
                <a:ea typeface="Open Sans"/>
                <a:cs typeface="Open Sans"/>
                <a:sym typeface="Open Sans"/>
              </a:rPr>
              <a:t> 6) </a:t>
            </a:r>
          </a:p>
          <a:p>
            <a:pPr marL="457200" lvl="0" indent="-298450" algn="l" rtl="0">
              <a:spcBef>
                <a:spcPts val="0"/>
              </a:spcBef>
              <a:spcAft>
                <a:spcPts val="0"/>
              </a:spcAft>
              <a:buSzPts val="1100"/>
              <a:buFont typeface="Open Sans"/>
              <a:buChar char="-"/>
            </a:pPr>
            <a:r>
              <a:rPr lang="vi-VN" sz="1050" dirty="0">
                <a:latin typeface="Open Sans"/>
                <a:ea typeface="Open Sans"/>
                <a:cs typeface="Open Sans"/>
                <a:sym typeface="Open Sans"/>
              </a:rPr>
              <a:t>Trung </a:t>
            </a:r>
            <a:r>
              <a:rPr lang="vi-VN" sz="1050" dirty="0" err="1">
                <a:latin typeface="Open Sans"/>
                <a:ea typeface="Open Sans"/>
                <a:cs typeface="Open Sans"/>
                <a:sym typeface="Open Sans"/>
              </a:rPr>
              <a:t>học</a:t>
            </a:r>
            <a:r>
              <a:rPr lang="vi-VN" sz="1050" dirty="0">
                <a:latin typeface="Open Sans"/>
                <a:ea typeface="Open Sans"/>
                <a:cs typeface="Open Sans"/>
                <a:sym typeface="Open Sans"/>
              </a:rPr>
              <a:t> cơ </a:t>
            </a:r>
            <a:r>
              <a:rPr lang="vi-VN" sz="1050" dirty="0" err="1">
                <a:latin typeface="Open Sans"/>
                <a:ea typeface="Open Sans"/>
                <a:cs typeface="Open Sans"/>
                <a:sym typeface="Open Sans"/>
              </a:rPr>
              <a:t>sở</a:t>
            </a:r>
            <a:r>
              <a:rPr lang="vi-VN" sz="1050" dirty="0">
                <a:latin typeface="Open Sans"/>
                <a:ea typeface="Open Sans"/>
                <a:cs typeface="Open Sans"/>
                <a:sym typeface="Open Sans"/>
              </a:rPr>
              <a:t> (</a:t>
            </a:r>
            <a:r>
              <a:rPr lang="vi-VN" sz="1050" dirty="0" err="1">
                <a:latin typeface="Open Sans"/>
                <a:ea typeface="Open Sans"/>
                <a:cs typeface="Open Sans"/>
                <a:sym typeface="Open Sans"/>
              </a:rPr>
              <a:t>lớp</a:t>
            </a:r>
            <a:r>
              <a:rPr lang="vi-VN" sz="1050" dirty="0">
                <a:latin typeface="Open Sans"/>
                <a:ea typeface="Open Sans"/>
                <a:cs typeface="Open Sans"/>
                <a:sym typeface="Open Sans"/>
              </a:rPr>
              <a:t> 9) </a:t>
            </a:r>
          </a:p>
          <a:p>
            <a:endParaRPr lang="vi" sz="1600" dirty="0">
              <a:latin typeface="Wingdings 3" panose="05040102010807070707" pitchFamily="18" charset="2"/>
              <a:ea typeface="Open Sans"/>
              <a:cs typeface="Open Sans"/>
              <a:sym typeface="Wingdings" panose="05000000000000000000" pitchFamily="2" charset="2"/>
            </a:endParaRPr>
          </a:p>
          <a:p>
            <a:r>
              <a:rPr lang="vi" sz="1600" dirty="0">
                <a:latin typeface="Wingdings 3" panose="05040102010807070707" pitchFamily="18" charset="2"/>
                <a:ea typeface="Open Sans"/>
                <a:cs typeface="Open Sans"/>
                <a:sym typeface="Wingdings" panose="05000000000000000000" pitchFamily="2" charset="2"/>
              </a:rPr>
              <a:t> </a:t>
            </a:r>
            <a:r>
              <a:rPr lang="vi-VN" sz="1100" dirty="0" err="1">
                <a:latin typeface="Open Sans"/>
                <a:ea typeface="Open Sans"/>
                <a:cs typeface="Open Sans"/>
                <a:sym typeface="Open Sans"/>
              </a:rPr>
              <a:t>Mù</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chữ</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chiếm</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rất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nhỏ</a:t>
            </a:r>
            <a:r>
              <a:rPr lang="vi-VN" sz="1100" dirty="0">
                <a:latin typeface="Open Sans"/>
                <a:ea typeface="Open Sans"/>
                <a:cs typeface="Open Sans"/>
                <a:sym typeface="Open Sans"/>
              </a:rPr>
              <a:t>( 0.04%) </a:t>
            </a:r>
            <a:r>
              <a:rPr lang="vi-VN" sz="1100" dirty="0" err="1">
                <a:latin typeface="Open Sans"/>
                <a:ea typeface="Open Sans"/>
                <a:cs typeface="Open Sans"/>
                <a:sym typeface="Open Sans"/>
              </a:rPr>
              <a:t>được</a:t>
            </a:r>
            <a:r>
              <a:rPr lang="vi-VN" sz="1100" dirty="0">
                <a:latin typeface="Open Sans"/>
                <a:ea typeface="Open Sans"/>
                <a:cs typeface="Open Sans"/>
                <a:sym typeface="Open Sans"/>
              </a:rPr>
              <a:t> xem như </a:t>
            </a:r>
            <a:r>
              <a:rPr lang="vi-VN" sz="1100" dirty="0" err="1">
                <a:latin typeface="Open Sans"/>
                <a:ea typeface="Open Sans"/>
                <a:cs typeface="Open Sans"/>
                <a:sym typeface="Open Sans"/>
              </a:rPr>
              <a:t>ngoại</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trong </a:t>
            </a:r>
            <a:r>
              <a:rPr lang="vi-VN" sz="1100" dirty="0" err="1">
                <a:latin typeface="Open Sans"/>
                <a:ea typeface="Open Sans"/>
                <a:cs typeface="Open Sans"/>
                <a:sym typeface="Open Sans"/>
              </a:rPr>
              <a:t>bộ</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dữ</a:t>
            </a:r>
            <a:r>
              <a:rPr lang="vi-VN" sz="1100" dirty="0">
                <a:latin typeface="Open Sans"/>
                <a:ea typeface="Open Sans"/>
                <a:cs typeface="Open Sans"/>
                <a:sym typeface="Open Sans"/>
              </a:rPr>
              <a:t> </a:t>
            </a:r>
            <a:r>
              <a:rPr lang="vi-VN" sz="1100" dirty="0" err="1">
                <a:latin typeface="Open Sans"/>
                <a:ea typeface="Open Sans"/>
                <a:cs typeface="Open Sans"/>
                <a:sym typeface="Open Sans"/>
              </a:rPr>
              <a:t>liệu</a:t>
            </a:r>
            <a:r>
              <a:rPr lang="vi-VN" sz="1100" dirty="0">
                <a:latin typeface="Open Sans"/>
                <a:ea typeface="Open Sans"/>
                <a:cs typeface="Open Sans"/>
                <a:sym typeface="Open Sans"/>
              </a:rPr>
              <a:t>.</a:t>
            </a:r>
          </a:p>
          <a:p>
            <a:endParaRPr lang="en-GB" dirty="0"/>
          </a:p>
        </p:txBody>
      </p:sp>
      <p:pic>
        <p:nvPicPr>
          <p:cNvPr id="6" name="Picture 5">
            <a:extLst>
              <a:ext uri="{FF2B5EF4-FFF2-40B4-BE49-F238E27FC236}">
                <a16:creationId xmlns:a16="http://schemas.microsoft.com/office/drawing/2014/main" id="{4B470763-2893-425B-9FE3-90C73AB17690}"/>
              </a:ext>
            </a:extLst>
          </p:cNvPr>
          <p:cNvPicPr>
            <a:picLocks noChangeAspect="1"/>
          </p:cNvPicPr>
          <p:nvPr/>
        </p:nvPicPr>
        <p:blipFill>
          <a:blip r:embed="rId2"/>
          <a:stretch>
            <a:fillRect/>
          </a:stretch>
        </p:blipFill>
        <p:spPr>
          <a:xfrm>
            <a:off x="5113102" y="1307566"/>
            <a:ext cx="3439005" cy="2353003"/>
          </a:xfrm>
          <a:prstGeom prst="rect">
            <a:avLst/>
          </a:prstGeom>
        </p:spPr>
      </p:pic>
    </p:spTree>
    <p:extLst>
      <p:ext uri="{BB962C8B-B14F-4D97-AF65-F5344CB8AC3E}">
        <p14:creationId xmlns:p14="http://schemas.microsoft.com/office/powerpoint/2010/main" val="143053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568748" y="1196236"/>
            <a:ext cx="4084674" cy="1258865"/>
          </a:xfrm>
        </p:spPr>
        <p:txBody>
          <a:bodyPr/>
          <a:lstStyle/>
          <a:p>
            <a:r>
              <a:rPr lang="vi-VN" sz="2400" dirty="0" err="1"/>
              <a:t>Các</a:t>
            </a:r>
            <a:r>
              <a:rPr lang="vi-VN" sz="2400" dirty="0"/>
              <a:t> </a:t>
            </a:r>
            <a:r>
              <a:rPr lang="vi-VN" sz="2400" dirty="0" err="1"/>
              <a:t>nghề</a:t>
            </a:r>
            <a:r>
              <a:rPr lang="vi-VN" sz="2400" dirty="0"/>
              <a:t> </a:t>
            </a:r>
            <a:r>
              <a:rPr lang="vi-VN" sz="2400" dirty="0" err="1"/>
              <a:t>nghiệp</a:t>
            </a:r>
            <a:r>
              <a:rPr lang="vi-VN" sz="2400" dirty="0"/>
              <a:t> </a:t>
            </a:r>
            <a:r>
              <a:rPr lang="vi-VN" sz="2400" dirty="0" err="1"/>
              <a:t>có</a:t>
            </a:r>
            <a:r>
              <a:rPr lang="vi-VN" sz="2400" dirty="0"/>
              <a:t> CVR cao hơn </a:t>
            </a:r>
            <a:r>
              <a:rPr lang="vi-VN" sz="2400" dirty="0" err="1"/>
              <a:t>với</a:t>
            </a:r>
            <a:r>
              <a:rPr lang="vi-VN" sz="2400" dirty="0"/>
              <a:t> </a:t>
            </a:r>
            <a:r>
              <a:rPr lang="vi-VN" sz="2400" dirty="0" err="1"/>
              <a:t>học</a:t>
            </a:r>
            <a:r>
              <a:rPr lang="vi-VN" sz="2400" dirty="0"/>
              <a:t> </a:t>
            </a:r>
            <a:r>
              <a:rPr lang="vi-VN" sz="2400" dirty="0" err="1"/>
              <a:t>vấn</a:t>
            </a:r>
            <a:r>
              <a:rPr lang="vi-VN" sz="2400" dirty="0"/>
              <a:t> </a:t>
            </a:r>
            <a:r>
              <a:rPr lang="vi-VN" sz="2400" dirty="0" err="1"/>
              <a:t>Đại</a:t>
            </a:r>
            <a:r>
              <a:rPr lang="vi-VN" sz="2400" dirty="0"/>
              <a:t> </a:t>
            </a:r>
            <a:r>
              <a:rPr lang="vi-VN" sz="2400" dirty="0" err="1"/>
              <a:t>học</a:t>
            </a:r>
            <a:endParaRPr lang="en-GB" sz="2400"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724949" y="2154477"/>
            <a:ext cx="3765631" cy="2855933"/>
          </a:xfrm>
        </p:spPr>
        <p:txBody>
          <a:bodyPr/>
          <a:lstStyle/>
          <a:p>
            <a:pPr marL="0" lvl="0" indent="0" algn="l" rtl="0">
              <a:spcBef>
                <a:spcPts val="1600"/>
              </a:spcBef>
              <a:spcAft>
                <a:spcPts val="0"/>
              </a:spcAft>
              <a:buNone/>
            </a:pPr>
            <a:r>
              <a:rPr lang="vi-VN" sz="1200" b="1" dirty="0">
                <a:solidFill>
                  <a:schemeClr val="dk2"/>
                </a:solidFill>
                <a:latin typeface="Open Sans"/>
                <a:ea typeface="Open Sans"/>
                <a:cs typeface="Open Sans"/>
                <a:sym typeface="Open Sans"/>
              </a:rPr>
              <a:t>(</a:t>
            </a:r>
            <a:r>
              <a:rPr lang="vi-VN" sz="1200" b="1" dirty="0" err="1">
                <a:solidFill>
                  <a:schemeClr val="dk2"/>
                </a:solidFill>
                <a:latin typeface="Open Sans"/>
                <a:ea typeface="Open Sans"/>
                <a:cs typeface="Open Sans"/>
                <a:sym typeface="Open Sans"/>
              </a:rPr>
              <a:t>đã</a:t>
            </a:r>
            <a:r>
              <a:rPr lang="vi-VN" sz="1200" b="1" dirty="0">
                <a:solidFill>
                  <a:schemeClr val="dk2"/>
                </a:solidFill>
                <a:latin typeface="Open Sans"/>
                <a:ea typeface="Open Sans"/>
                <a:cs typeface="Open Sans"/>
                <a:sym typeface="Open Sans"/>
              </a:rPr>
              <a:t> </a:t>
            </a:r>
            <a:r>
              <a:rPr lang="vi-VN" sz="1200" b="1" dirty="0" err="1">
                <a:solidFill>
                  <a:schemeClr val="dk2"/>
                </a:solidFill>
                <a:latin typeface="Open Sans"/>
                <a:ea typeface="Open Sans"/>
                <a:cs typeface="Open Sans"/>
                <a:sym typeface="Open Sans"/>
              </a:rPr>
              <a:t>bỏ</a:t>
            </a:r>
            <a:r>
              <a:rPr lang="vi-VN" sz="1200" b="1" dirty="0">
                <a:solidFill>
                  <a:schemeClr val="dk2"/>
                </a:solidFill>
                <a:latin typeface="Open Sans"/>
                <a:ea typeface="Open Sans"/>
                <a:cs typeface="Open Sans"/>
                <a:sym typeface="Open Sans"/>
              </a:rPr>
              <a:t> qua </a:t>
            </a:r>
            <a:r>
              <a:rPr lang="vi-VN" sz="1200" b="1" dirty="0" err="1">
                <a:solidFill>
                  <a:schemeClr val="dk2"/>
                </a:solidFill>
                <a:latin typeface="Open Sans"/>
                <a:ea typeface="Open Sans"/>
                <a:cs typeface="Open Sans"/>
                <a:sym typeface="Open Sans"/>
              </a:rPr>
              <a:t>Mù</a:t>
            </a:r>
            <a:r>
              <a:rPr lang="vi-VN" sz="1200" b="1" dirty="0">
                <a:solidFill>
                  <a:schemeClr val="dk2"/>
                </a:solidFill>
                <a:latin typeface="Open Sans"/>
                <a:ea typeface="Open Sans"/>
                <a:cs typeface="Open Sans"/>
                <a:sym typeface="Open Sans"/>
              </a:rPr>
              <a:t> </a:t>
            </a:r>
            <a:r>
              <a:rPr lang="vi-VN" sz="1200" b="1" dirty="0" err="1">
                <a:solidFill>
                  <a:schemeClr val="dk2"/>
                </a:solidFill>
                <a:latin typeface="Open Sans"/>
                <a:ea typeface="Open Sans"/>
                <a:cs typeface="Open Sans"/>
                <a:sym typeface="Open Sans"/>
              </a:rPr>
              <a:t>chữ</a:t>
            </a:r>
            <a:r>
              <a:rPr lang="vi-VN" sz="1200" b="1" dirty="0">
                <a:solidFill>
                  <a:schemeClr val="dk2"/>
                </a:solidFill>
                <a:latin typeface="Open Sans"/>
                <a:ea typeface="Open Sans"/>
                <a:cs typeface="Open Sans"/>
                <a:sym typeface="Open Sans"/>
              </a:rPr>
              <a:t>)</a:t>
            </a: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indent="-298450">
              <a:buSzPts val="1100"/>
              <a:buFont typeface="Open Sans"/>
              <a:buChar char="-"/>
            </a:pPr>
            <a:r>
              <a:rPr lang="vi-VN" sz="1100" dirty="0" err="1">
                <a:latin typeface="Open Sans"/>
                <a:ea typeface="Open Sans"/>
                <a:cs typeface="Open Sans"/>
                <a:sym typeface="Open Sans"/>
              </a:rPr>
              <a:t>Quản</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trị</a:t>
            </a:r>
            <a:r>
              <a:rPr lang="vi-VN" sz="1100" dirty="0">
                <a:latin typeface="Open Sans"/>
                <a:ea typeface="Open Sans"/>
                <a:cs typeface="Open Sans"/>
                <a:sym typeface="Open Sans"/>
              </a:rPr>
              <a:t> viên </a:t>
            </a:r>
          </a:p>
          <a:p>
            <a:pPr indent="-298450">
              <a:buSzPts val="1100"/>
              <a:buFont typeface="Open Sans"/>
              <a:buChar char="-"/>
            </a:pPr>
            <a:r>
              <a:rPr lang="vi-VN" sz="1100" dirty="0" err="1">
                <a:latin typeface="Open Sans"/>
                <a:ea typeface="Open Sans"/>
                <a:cs typeface="Open Sans"/>
                <a:sym typeface="Open Sans"/>
              </a:rPr>
              <a:t>Giúp</a:t>
            </a:r>
            <a:r>
              <a:rPr lang="vi-VN" sz="1100" dirty="0">
                <a:latin typeface="Open Sans"/>
                <a:ea typeface="Open Sans"/>
                <a:cs typeface="Open Sans"/>
                <a:sym typeface="Open Sans"/>
              </a:rPr>
              <a:t> </a:t>
            </a:r>
            <a:r>
              <a:rPr lang="vi-VN" sz="1100" dirty="0" err="1">
                <a:latin typeface="Open Sans"/>
                <a:ea typeface="Open Sans"/>
                <a:cs typeface="Open Sans"/>
                <a:sym typeface="Open Sans"/>
              </a:rPr>
              <a:t>việc</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nhà</a:t>
            </a:r>
            <a:endParaRPr lang="vi-VN" sz="1100" dirty="0">
              <a:latin typeface="Open Sans"/>
              <a:ea typeface="Open Sans"/>
              <a:cs typeface="Open Sans"/>
              <a:sym typeface="Open Sans"/>
            </a:endParaRPr>
          </a:p>
          <a:p>
            <a:pPr indent="-298450">
              <a:buSzPts val="1100"/>
              <a:buFont typeface="Open Sans"/>
              <a:buChar char="-"/>
            </a:pPr>
            <a:r>
              <a:rPr lang="vi-VN" sz="1100" dirty="0" err="1">
                <a:latin typeface="Open Sans"/>
                <a:ea typeface="Open Sans"/>
                <a:cs typeface="Open Sans"/>
                <a:sym typeface="Open Sans"/>
              </a:rPr>
              <a:t>Quản</a:t>
            </a:r>
            <a:r>
              <a:rPr lang="vi-VN" sz="1100" dirty="0">
                <a:latin typeface="Open Sans"/>
                <a:ea typeface="Open Sans"/>
                <a:cs typeface="Open Sans"/>
                <a:sym typeface="Open Sans"/>
              </a:rPr>
              <a:t> </a:t>
            </a:r>
            <a:r>
              <a:rPr lang="vi-VN" sz="1100" dirty="0" err="1">
                <a:latin typeface="Open Sans"/>
                <a:ea typeface="Open Sans"/>
                <a:cs typeface="Open Sans"/>
                <a:sym typeface="Open Sans"/>
              </a:rPr>
              <a:t>lý</a:t>
            </a:r>
            <a:r>
              <a:rPr lang="vi-VN" sz="1100" dirty="0">
                <a:latin typeface="Open Sans"/>
                <a:ea typeface="Open Sans"/>
                <a:cs typeface="Open Sans"/>
                <a:sym typeface="Open Sans"/>
              </a:rPr>
              <a:t> </a:t>
            </a:r>
          </a:p>
          <a:p>
            <a:pPr indent="-298450">
              <a:buSzPts val="1100"/>
              <a:buFont typeface="Open Sans"/>
              <a:buChar char="-"/>
            </a:pPr>
            <a:r>
              <a:rPr lang="vi-VN" sz="1100" dirty="0" err="1">
                <a:latin typeface="Open Sans"/>
                <a:ea typeface="Open Sans"/>
                <a:cs typeface="Open Sans"/>
                <a:sym typeface="Open Sans"/>
              </a:rPr>
              <a:t>Nghề</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tự</a:t>
            </a:r>
            <a:r>
              <a:rPr lang="vi-VN" sz="1100" dirty="0">
                <a:latin typeface="Open Sans"/>
                <a:ea typeface="Open Sans"/>
                <a:cs typeface="Open Sans"/>
                <a:sym typeface="Open Sans"/>
              </a:rPr>
              <a:t> do</a:t>
            </a:r>
          </a:p>
          <a:p>
            <a:pPr indent="-298450">
              <a:buSzPts val="1100"/>
              <a:buFont typeface="Open Sans"/>
              <a:buChar char="-"/>
            </a:pPr>
            <a:r>
              <a:rPr lang="vi-VN" sz="1100" dirty="0" err="1">
                <a:latin typeface="Open Sans"/>
                <a:ea typeface="Open Sans"/>
                <a:cs typeface="Open Sans"/>
                <a:sym typeface="Open Sans"/>
              </a:rPr>
              <a:t>Ngành</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dịch</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vụ</a:t>
            </a:r>
            <a:r>
              <a:rPr lang="vi-VN" sz="1100" dirty="0">
                <a:latin typeface="Open Sans"/>
                <a:ea typeface="Open Sans"/>
                <a:cs typeface="Open Sans"/>
                <a:sym typeface="Open Sans"/>
              </a:rPr>
              <a:t> </a:t>
            </a:r>
          </a:p>
          <a:p>
            <a:pPr indent="-298450">
              <a:buSzPts val="1100"/>
              <a:buFont typeface="Open Sans"/>
              <a:buChar char="-"/>
            </a:pPr>
            <a:r>
              <a:rPr lang="vi-VN" sz="1100" dirty="0">
                <a:latin typeface="Open Sans"/>
                <a:ea typeface="Open Sans"/>
                <a:cs typeface="Open Sans"/>
                <a:sym typeface="Open Sans"/>
              </a:rPr>
              <a:t>Lao </a:t>
            </a:r>
            <a:r>
              <a:rPr lang="vi-VN" sz="1100" dirty="0" err="1">
                <a:latin typeface="Open Sans"/>
                <a:ea typeface="Open Sans"/>
                <a:cs typeface="Open Sans"/>
                <a:sym typeface="Open Sans"/>
              </a:rPr>
              <a:t>động</a:t>
            </a:r>
            <a:r>
              <a:rPr lang="vi-VN" sz="1100" dirty="0">
                <a:latin typeface="Open Sans"/>
                <a:ea typeface="Open Sans"/>
                <a:cs typeface="Open Sans"/>
                <a:sym typeface="Open Sans"/>
              </a:rPr>
              <a:t> tay chân</a:t>
            </a:r>
            <a:endParaRPr lang="en-GB" dirty="0"/>
          </a:p>
        </p:txBody>
      </p:sp>
      <p:pic>
        <p:nvPicPr>
          <p:cNvPr id="6" name="Picture 5">
            <a:extLst>
              <a:ext uri="{FF2B5EF4-FFF2-40B4-BE49-F238E27FC236}">
                <a16:creationId xmlns:a16="http://schemas.microsoft.com/office/drawing/2014/main" id="{FEA63841-49B7-458F-9F11-669C7352AB40}"/>
              </a:ext>
            </a:extLst>
          </p:cNvPr>
          <p:cNvPicPr>
            <a:picLocks noChangeAspect="1"/>
          </p:cNvPicPr>
          <p:nvPr/>
        </p:nvPicPr>
        <p:blipFill>
          <a:blip r:embed="rId2"/>
          <a:stretch>
            <a:fillRect/>
          </a:stretch>
        </p:blipFill>
        <p:spPr>
          <a:xfrm>
            <a:off x="4646781" y="1196236"/>
            <a:ext cx="4466986" cy="3176914"/>
          </a:xfrm>
          <a:prstGeom prst="rect">
            <a:avLst/>
          </a:prstGeom>
        </p:spPr>
      </p:pic>
    </p:spTree>
    <p:extLst>
      <p:ext uri="{BB962C8B-B14F-4D97-AF65-F5344CB8AC3E}">
        <p14:creationId xmlns:p14="http://schemas.microsoft.com/office/powerpoint/2010/main" val="245078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724948" y="1196236"/>
            <a:ext cx="3928473" cy="1809613"/>
          </a:xfrm>
        </p:spPr>
        <p:txBody>
          <a:bodyPr/>
          <a:lstStyle/>
          <a:p>
            <a:r>
              <a:rPr lang="vi-VN" sz="2400" dirty="0" err="1"/>
              <a:t>Các</a:t>
            </a:r>
            <a:r>
              <a:rPr lang="vi-VN" sz="2400" dirty="0"/>
              <a:t> </a:t>
            </a:r>
            <a:r>
              <a:rPr lang="vi-VN" sz="2400" dirty="0" err="1"/>
              <a:t>nghề</a:t>
            </a:r>
            <a:r>
              <a:rPr lang="vi-VN" sz="2400" dirty="0"/>
              <a:t> </a:t>
            </a:r>
            <a:r>
              <a:rPr lang="vi-VN" sz="2400" dirty="0" err="1"/>
              <a:t>nghiệp</a:t>
            </a:r>
            <a:r>
              <a:rPr lang="vi-VN" sz="2400" dirty="0"/>
              <a:t> </a:t>
            </a:r>
            <a:r>
              <a:rPr lang="vi-VN" sz="2400" dirty="0" err="1"/>
              <a:t>có</a:t>
            </a:r>
            <a:r>
              <a:rPr lang="vi-VN" sz="2400" dirty="0"/>
              <a:t> CVR cao hơn </a:t>
            </a:r>
            <a:r>
              <a:rPr lang="vi-VN" sz="2400" dirty="0" err="1"/>
              <a:t>với</a:t>
            </a:r>
            <a:r>
              <a:rPr lang="vi-VN" sz="2400" dirty="0"/>
              <a:t> </a:t>
            </a:r>
            <a:r>
              <a:rPr lang="vi-VN" sz="2400" dirty="0" err="1"/>
              <a:t>học</a:t>
            </a:r>
            <a:r>
              <a:rPr lang="vi-VN" sz="2400" dirty="0"/>
              <a:t> </a:t>
            </a:r>
            <a:r>
              <a:rPr lang="vi-VN" sz="2400" dirty="0" err="1"/>
              <a:t>vấn</a:t>
            </a:r>
            <a:r>
              <a:rPr lang="vi-VN" sz="2400" dirty="0"/>
              <a:t> </a:t>
            </a:r>
            <a:r>
              <a:rPr lang="vi-VN" sz="2400" dirty="0" err="1"/>
              <a:t>Lớp</a:t>
            </a:r>
            <a:r>
              <a:rPr lang="vi-VN" sz="2400" dirty="0"/>
              <a:t> 4</a:t>
            </a:r>
            <a:endParaRPr lang="en-GB" sz="2400"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724949" y="2135689"/>
            <a:ext cx="3765631" cy="2874722"/>
          </a:xfrm>
        </p:spPr>
        <p:txBody>
          <a:bodyPr/>
          <a:lstStyle/>
          <a:p>
            <a:pPr marL="0" lvl="0" indent="0" algn="l" rtl="0">
              <a:spcBef>
                <a:spcPts val="1600"/>
              </a:spcBef>
              <a:spcAft>
                <a:spcPts val="0"/>
              </a:spcAft>
              <a:buNone/>
            </a:pPr>
            <a:r>
              <a:rPr lang="vi-VN" sz="1200" b="1" dirty="0">
                <a:solidFill>
                  <a:schemeClr val="dk2"/>
                </a:solidFill>
                <a:latin typeface="Open Sans"/>
                <a:ea typeface="Open Sans"/>
                <a:cs typeface="Open Sans"/>
                <a:sym typeface="Open Sans"/>
              </a:rPr>
              <a:t>(</a:t>
            </a:r>
            <a:r>
              <a:rPr lang="vi-VN" sz="1200" b="1" dirty="0" err="1">
                <a:solidFill>
                  <a:schemeClr val="dk2"/>
                </a:solidFill>
                <a:latin typeface="Open Sans"/>
                <a:ea typeface="Open Sans"/>
                <a:cs typeface="Open Sans"/>
                <a:sym typeface="Open Sans"/>
              </a:rPr>
              <a:t>đã</a:t>
            </a:r>
            <a:r>
              <a:rPr lang="vi-VN" sz="1200" b="1" dirty="0">
                <a:solidFill>
                  <a:schemeClr val="dk2"/>
                </a:solidFill>
                <a:latin typeface="Open Sans"/>
                <a:ea typeface="Open Sans"/>
                <a:cs typeface="Open Sans"/>
                <a:sym typeface="Open Sans"/>
              </a:rPr>
              <a:t> </a:t>
            </a:r>
            <a:r>
              <a:rPr lang="vi-VN" sz="1200" b="1" dirty="0" err="1">
                <a:solidFill>
                  <a:schemeClr val="dk2"/>
                </a:solidFill>
                <a:latin typeface="Open Sans"/>
                <a:ea typeface="Open Sans"/>
                <a:cs typeface="Open Sans"/>
                <a:sym typeface="Open Sans"/>
              </a:rPr>
              <a:t>bỏ</a:t>
            </a:r>
            <a:r>
              <a:rPr lang="vi-VN" sz="1200" b="1" dirty="0">
                <a:solidFill>
                  <a:schemeClr val="dk2"/>
                </a:solidFill>
                <a:latin typeface="Open Sans"/>
                <a:ea typeface="Open Sans"/>
                <a:cs typeface="Open Sans"/>
                <a:sym typeface="Open Sans"/>
              </a:rPr>
              <a:t> qua </a:t>
            </a:r>
            <a:r>
              <a:rPr lang="vi-VN" sz="1200" b="1" dirty="0" err="1">
                <a:solidFill>
                  <a:schemeClr val="dk2"/>
                </a:solidFill>
                <a:latin typeface="Open Sans"/>
                <a:ea typeface="Open Sans"/>
                <a:cs typeface="Open Sans"/>
                <a:sym typeface="Open Sans"/>
              </a:rPr>
              <a:t>Mù</a:t>
            </a:r>
            <a:r>
              <a:rPr lang="vi-VN" sz="1200" b="1" dirty="0">
                <a:solidFill>
                  <a:schemeClr val="dk2"/>
                </a:solidFill>
                <a:latin typeface="Open Sans"/>
                <a:ea typeface="Open Sans"/>
                <a:cs typeface="Open Sans"/>
                <a:sym typeface="Open Sans"/>
              </a:rPr>
              <a:t> </a:t>
            </a:r>
            <a:r>
              <a:rPr lang="vi-VN" sz="1200" b="1" dirty="0" err="1">
                <a:solidFill>
                  <a:schemeClr val="dk2"/>
                </a:solidFill>
                <a:latin typeface="Open Sans"/>
                <a:ea typeface="Open Sans"/>
                <a:cs typeface="Open Sans"/>
                <a:sym typeface="Open Sans"/>
              </a:rPr>
              <a:t>chữ</a:t>
            </a:r>
            <a:r>
              <a:rPr lang="vi-VN" sz="1200" b="1" dirty="0">
                <a:solidFill>
                  <a:schemeClr val="dk2"/>
                </a:solidFill>
                <a:latin typeface="Open Sans"/>
                <a:ea typeface="Open Sans"/>
                <a:cs typeface="Open Sans"/>
                <a:sym typeface="Open Sans"/>
              </a:rPr>
              <a:t>)</a:t>
            </a: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indent="-298450">
              <a:buSzPts val="1100"/>
              <a:buFont typeface="Open Sans"/>
              <a:buChar char="-"/>
            </a:pPr>
            <a:r>
              <a:rPr lang="vi-VN" sz="1100" dirty="0" err="1">
                <a:latin typeface="Open Sans"/>
                <a:ea typeface="Open Sans"/>
                <a:cs typeface="Open Sans"/>
                <a:sym typeface="Open Sans"/>
              </a:rPr>
              <a:t>Nghỉ</a:t>
            </a:r>
            <a:r>
              <a:rPr lang="vi-VN" sz="1100" dirty="0">
                <a:latin typeface="Open Sans"/>
                <a:ea typeface="Open Sans"/>
                <a:cs typeface="Open Sans"/>
                <a:sym typeface="Open Sans"/>
              </a:rPr>
              <a:t> hưu</a:t>
            </a:r>
          </a:p>
          <a:p>
            <a:pPr indent="-298450">
              <a:buSzPts val="1100"/>
              <a:buFont typeface="Open Sans"/>
              <a:buChar char="-"/>
            </a:pPr>
            <a:r>
              <a:rPr lang="vi-VN" sz="1100" dirty="0" err="1">
                <a:latin typeface="Open Sans"/>
                <a:ea typeface="Open Sans"/>
                <a:cs typeface="Open Sans"/>
                <a:sym typeface="Open Sans"/>
              </a:rPr>
              <a:t>Học</a:t>
            </a:r>
            <a:r>
              <a:rPr lang="vi-VN" sz="1100" dirty="0">
                <a:latin typeface="Open Sans"/>
                <a:ea typeface="Open Sans"/>
                <a:cs typeface="Open Sans"/>
                <a:sym typeface="Open Sans"/>
              </a:rPr>
              <a:t> sinh</a:t>
            </a:r>
          </a:p>
          <a:p>
            <a:pPr indent="-298450">
              <a:buSzPts val="1100"/>
              <a:buFont typeface="Open Sans"/>
              <a:buChar char="-"/>
            </a:pPr>
            <a:r>
              <a:rPr lang="vi-VN" sz="1100" dirty="0" err="1">
                <a:latin typeface="Open Sans"/>
                <a:ea typeface="Open Sans"/>
                <a:cs typeface="Open Sans"/>
                <a:sym typeface="Open Sans"/>
              </a:rPr>
              <a:t>Thất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nghiệp</a:t>
            </a:r>
            <a:endParaRPr lang="vi-VN" sz="1100" dirty="0">
              <a:latin typeface="Open Sans"/>
              <a:ea typeface="Open Sans"/>
              <a:cs typeface="Open Sans"/>
              <a:sym typeface="Open Sans"/>
            </a:endParaRPr>
          </a:p>
          <a:p>
            <a:pPr indent="-298450">
              <a:buSzPts val="1100"/>
              <a:buFont typeface="Open Sans"/>
              <a:buChar char="-"/>
            </a:pPr>
            <a:r>
              <a:rPr lang="vi-VN" sz="1100" dirty="0" err="1">
                <a:latin typeface="Open Sans"/>
                <a:ea typeface="Open Sans"/>
                <a:cs typeface="Open Sans"/>
                <a:sym typeface="Open Sans"/>
              </a:rPr>
              <a:t>Kỹ</a:t>
            </a:r>
            <a:r>
              <a:rPr lang="vi-VN" sz="1100" dirty="0">
                <a:latin typeface="Open Sans"/>
                <a:ea typeface="Open Sans"/>
                <a:cs typeface="Open Sans"/>
                <a:sym typeface="Open Sans"/>
              </a:rPr>
              <a:t> </a:t>
            </a:r>
            <a:r>
              <a:rPr lang="vi-VN" sz="1100" dirty="0" err="1">
                <a:latin typeface="Open Sans"/>
                <a:ea typeface="Open Sans"/>
                <a:cs typeface="Open Sans"/>
                <a:sym typeface="Open Sans"/>
              </a:rPr>
              <a:t>thuật</a:t>
            </a:r>
            <a:r>
              <a:rPr lang="vi-VN" sz="1100" dirty="0">
                <a:latin typeface="Open Sans"/>
                <a:ea typeface="Open Sans"/>
                <a:cs typeface="Open Sans"/>
                <a:sym typeface="Open Sans"/>
              </a:rPr>
              <a:t> viên</a:t>
            </a:r>
            <a:endParaRPr lang="en-GB" dirty="0"/>
          </a:p>
        </p:txBody>
      </p:sp>
      <p:pic>
        <p:nvPicPr>
          <p:cNvPr id="3" name="Picture 2">
            <a:extLst>
              <a:ext uri="{FF2B5EF4-FFF2-40B4-BE49-F238E27FC236}">
                <a16:creationId xmlns:a16="http://schemas.microsoft.com/office/drawing/2014/main" id="{2C75804B-4353-4C8A-8892-B2CDDD70664A}"/>
              </a:ext>
            </a:extLst>
          </p:cNvPr>
          <p:cNvPicPr>
            <a:picLocks noChangeAspect="1"/>
          </p:cNvPicPr>
          <p:nvPr/>
        </p:nvPicPr>
        <p:blipFill>
          <a:blip r:embed="rId2"/>
          <a:stretch>
            <a:fillRect/>
          </a:stretch>
        </p:blipFill>
        <p:spPr>
          <a:xfrm>
            <a:off x="4739464" y="1077238"/>
            <a:ext cx="4228883" cy="2989023"/>
          </a:xfrm>
          <a:prstGeom prst="rect">
            <a:avLst/>
          </a:prstGeom>
        </p:spPr>
      </p:pic>
    </p:spTree>
    <p:extLst>
      <p:ext uri="{BB962C8B-B14F-4D97-AF65-F5344CB8AC3E}">
        <p14:creationId xmlns:p14="http://schemas.microsoft.com/office/powerpoint/2010/main" val="132249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dirty="0"/>
              <a:t>Yêu cầu nghiệp vụ</a:t>
            </a:r>
            <a:endParaRPr dirty="0">
              <a:latin typeface="Montserrat"/>
              <a:ea typeface="Montserrat"/>
              <a:cs typeface="Montserrat"/>
              <a:sym typeface="Montserrat"/>
            </a:endParaRPr>
          </a:p>
        </p:txBody>
      </p:sp>
      <p:sp>
        <p:nvSpPr>
          <p:cNvPr id="183" name="Google Shape;183;p19"/>
          <p:cNvSpPr txBox="1">
            <a:spLocks noGrp="1"/>
          </p:cNvSpPr>
          <p:nvPr>
            <p:ph type="body" idx="1"/>
          </p:nvPr>
        </p:nvSpPr>
        <p:spPr>
          <a:xfrm>
            <a:off x="820650" y="2250525"/>
            <a:ext cx="7597500" cy="1155300"/>
          </a:xfrm>
          <a:prstGeom prst="rect">
            <a:avLst/>
          </a:prstGeom>
        </p:spPr>
        <p:txBody>
          <a:bodyPr spcFirstLastPara="1" wrap="square" lIns="91425" tIns="91425" rIns="91425" bIns="91425" anchor="t" anchorCtr="0">
            <a:noAutofit/>
          </a:bodyPr>
          <a:lstStyle/>
          <a:p>
            <a:pPr marL="0" indent="0">
              <a:spcAft>
                <a:spcPts val="1600"/>
              </a:spcAft>
              <a:buNone/>
            </a:pPr>
            <a:r>
              <a:rPr lang="vi" sz="1800" dirty="0">
                <a:solidFill>
                  <a:srgbClr val="737373"/>
                </a:solidFill>
                <a:latin typeface="Roboto"/>
                <a:ea typeface="Roboto"/>
                <a:cs typeface="Roboto"/>
                <a:sym typeface="Roboto"/>
              </a:rPr>
              <a:t>Đ</a:t>
            </a:r>
            <a:r>
              <a:rPr lang="en-GB" sz="1800" dirty="0" err="1">
                <a:solidFill>
                  <a:srgbClr val="737373"/>
                </a:solidFill>
                <a:latin typeface="Roboto"/>
                <a:ea typeface="Roboto"/>
                <a:sym typeface="Open Sans"/>
              </a:rPr>
              <a:t>ánh</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giá</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tiềm</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năng</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của</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các</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nhóm</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khách</a:t>
            </a:r>
            <a:r>
              <a:rPr lang="en-GB" sz="1800" dirty="0">
                <a:solidFill>
                  <a:srgbClr val="737373"/>
                </a:solidFill>
                <a:latin typeface="Roboto"/>
                <a:ea typeface="Roboto"/>
                <a:sym typeface="Open Sans"/>
              </a:rPr>
              <a:t> </a:t>
            </a:r>
            <a:r>
              <a:rPr lang="en-GB" sz="1800" dirty="0" err="1">
                <a:solidFill>
                  <a:srgbClr val="737373"/>
                </a:solidFill>
                <a:latin typeface="Roboto"/>
                <a:ea typeface="Roboto"/>
                <a:sym typeface="Open Sans"/>
              </a:rPr>
              <a:t>hàng</a:t>
            </a:r>
            <a:r>
              <a:rPr lang="vi-VN" sz="1800" dirty="0">
                <a:solidFill>
                  <a:srgbClr val="737373"/>
                </a:solidFill>
                <a:latin typeface="Roboto"/>
                <a:ea typeface="Roboto"/>
                <a:sym typeface="Open Sans"/>
              </a:rPr>
              <a:t> </a:t>
            </a:r>
            <a:r>
              <a:rPr lang="vi-VN" sz="1800" dirty="0" err="1">
                <a:solidFill>
                  <a:srgbClr val="737373"/>
                </a:solidFill>
                <a:latin typeface="Roboto"/>
                <a:ea typeface="Roboto"/>
                <a:sym typeface="Open Sans"/>
              </a:rPr>
              <a:t>để</a:t>
            </a:r>
            <a:r>
              <a:rPr lang="en-GB" sz="1800" dirty="0">
                <a:solidFill>
                  <a:srgbClr val="737373"/>
                </a:solidFill>
                <a:latin typeface="Roboto"/>
                <a:ea typeface="Roboto"/>
                <a:sym typeface="Open Sans"/>
              </a:rPr>
              <a:t> </a:t>
            </a:r>
            <a:r>
              <a:rPr lang="vi-VN" sz="1800" dirty="0">
                <a:solidFill>
                  <a:srgbClr val="737373"/>
                </a:solidFill>
                <a:latin typeface="Roboto"/>
                <a:ea typeface="Roboto"/>
                <a:sym typeface="Open Sans"/>
              </a:rPr>
              <a:t>đ</a:t>
            </a:r>
            <a:r>
              <a:rPr lang="vi" sz="1800" dirty="0">
                <a:solidFill>
                  <a:srgbClr val="737373"/>
                </a:solidFill>
                <a:latin typeface="Roboto"/>
                <a:ea typeface="Roboto"/>
                <a:cs typeface="Roboto"/>
                <a:sym typeface="Roboto"/>
              </a:rPr>
              <a:t>iều chỉnh chiến lược tiếp cận đối tượng hiệu quả hơn. </a:t>
            </a:r>
            <a:endParaRPr sz="1100" dirty="0">
              <a:latin typeface="Open Sans"/>
              <a:ea typeface="Open Sans"/>
              <a:cs typeface="Open Sans"/>
              <a:sym typeface="Open Sans"/>
            </a:endParaRPr>
          </a:p>
        </p:txBody>
      </p:sp>
      <p:pic>
        <p:nvPicPr>
          <p:cNvPr id="184" name="Google Shape;184;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730725" y="1318650"/>
            <a:ext cx="4416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err="1"/>
              <a:t>Khảo</a:t>
            </a:r>
            <a:r>
              <a:rPr lang="en-GB" sz="2000" dirty="0"/>
              <a:t> </a:t>
            </a:r>
            <a:r>
              <a:rPr lang="en-GB" sz="2000" dirty="0" err="1"/>
              <a:t>sát</a:t>
            </a:r>
            <a:r>
              <a:rPr lang="en-GB" sz="2000" dirty="0"/>
              <a:t> </a:t>
            </a:r>
            <a:r>
              <a:rPr lang="en-GB" sz="2000" dirty="0" err="1"/>
              <a:t>nhóm</a:t>
            </a:r>
            <a:r>
              <a:rPr lang="en-GB" sz="2000" dirty="0"/>
              <a:t> </a:t>
            </a:r>
            <a:r>
              <a:rPr lang="en-GB" sz="2000" dirty="0" err="1"/>
              <a:t>khách</a:t>
            </a:r>
            <a:r>
              <a:rPr lang="en-GB" sz="2000" dirty="0"/>
              <a:t> </a:t>
            </a:r>
            <a:r>
              <a:rPr lang="en-GB" sz="2000" dirty="0" err="1"/>
              <a:t>hàng</a:t>
            </a:r>
            <a:r>
              <a:rPr lang="en-GB" sz="2000" dirty="0"/>
              <a:t> </a:t>
            </a:r>
            <a:r>
              <a:rPr lang="en-GB" sz="2000" dirty="0" err="1"/>
              <a:t>mở</a:t>
            </a:r>
            <a:r>
              <a:rPr lang="en-GB" sz="2000" dirty="0"/>
              <a:t> </a:t>
            </a:r>
            <a:r>
              <a:rPr lang="en-GB" sz="2000" dirty="0" err="1"/>
              <a:t>và</a:t>
            </a:r>
            <a:r>
              <a:rPr lang="en-GB" sz="2000" dirty="0"/>
              <a:t> </a:t>
            </a:r>
            <a:r>
              <a:rPr lang="en-GB" sz="2000" dirty="0" err="1"/>
              <a:t>không</a:t>
            </a:r>
            <a:r>
              <a:rPr lang="en-GB" sz="2000" dirty="0"/>
              <a:t> </a:t>
            </a:r>
            <a:r>
              <a:rPr lang="en-GB" sz="2000" dirty="0" err="1"/>
              <a:t>mở</a:t>
            </a:r>
            <a:r>
              <a:rPr lang="en-GB" sz="2000" dirty="0"/>
              <a:t> </a:t>
            </a:r>
            <a:r>
              <a:rPr lang="en-GB" sz="2000" dirty="0" err="1"/>
              <a:t>khoản</a:t>
            </a:r>
            <a:r>
              <a:rPr lang="en-GB" sz="2000" dirty="0"/>
              <a:t> </a:t>
            </a:r>
            <a:r>
              <a:rPr lang="en-GB" sz="2000" dirty="0" err="1"/>
              <a:t>tiền</a:t>
            </a:r>
            <a:r>
              <a:rPr lang="en-GB" sz="2000" dirty="0"/>
              <a:t> </a:t>
            </a:r>
            <a:r>
              <a:rPr lang="en-GB" sz="2000" dirty="0" err="1"/>
              <a:t>gửi</a:t>
            </a:r>
            <a:endParaRPr sz="2000" b="0" dirty="0">
              <a:latin typeface="Montserrat"/>
              <a:ea typeface="Montserrat"/>
              <a:cs typeface="Montserrat"/>
              <a:sym typeface="Montserrat"/>
            </a:endParaRPr>
          </a:p>
        </p:txBody>
      </p:sp>
      <p:sp>
        <p:nvSpPr>
          <p:cNvPr id="214" name="Google Shape;214;p23"/>
          <p:cNvSpPr txBox="1">
            <a:spLocks noGrp="1"/>
          </p:cNvSpPr>
          <p:nvPr>
            <p:ph type="body" idx="1"/>
          </p:nvPr>
        </p:nvSpPr>
        <p:spPr>
          <a:xfrm>
            <a:off x="721225" y="2051960"/>
            <a:ext cx="3180633" cy="2773205"/>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vi" sz="1100" b="1" dirty="0">
                <a:solidFill>
                  <a:schemeClr val="dk2"/>
                </a:solidFill>
                <a:latin typeface="Open Sans"/>
                <a:ea typeface="Open Sans"/>
                <a:cs typeface="Open Sans"/>
                <a:sym typeface="Open Sans"/>
              </a:rPr>
              <a:t>Các thuộc tính quan tâm:</a:t>
            </a:r>
          </a:p>
          <a:p>
            <a:pPr marL="0" lvl="0" indent="0" algn="l" rtl="0">
              <a:spcBef>
                <a:spcPts val="1600"/>
              </a:spcBef>
              <a:spcAft>
                <a:spcPts val="0"/>
              </a:spcAft>
              <a:buNone/>
            </a:pP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en-GB" sz="1100" dirty="0" err="1">
                <a:latin typeface="Open Sans"/>
                <a:ea typeface="Open Sans"/>
                <a:cs typeface="Open Sans"/>
                <a:sym typeface="Open Sans"/>
              </a:rPr>
              <a:t>Nghề</a:t>
            </a:r>
            <a:r>
              <a:rPr lang="en-GB" sz="1100" dirty="0">
                <a:latin typeface="Open Sans"/>
                <a:ea typeface="Open Sans"/>
                <a:cs typeface="Open Sans"/>
                <a:sym typeface="Open Sans"/>
              </a:rPr>
              <a:t> </a:t>
            </a:r>
            <a:r>
              <a:rPr lang="en-GB" sz="1100" dirty="0" err="1">
                <a:latin typeface="Open Sans"/>
                <a:ea typeface="Open Sans"/>
                <a:cs typeface="Open Sans"/>
                <a:sym typeface="Open Sans"/>
              </a:rPr>
              <a:t>nghiệp</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Học vấn</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Hôn nhân</a:t>
            </a:r>
          </a:p>
          <a:p>
            <a:pPr marL="457200" lvl="0" indent="-298450" algn="l" rtl="0">
              <a:spcBef>
                <a:spcPts val="0"/>
              </a:spcBef>
              <a:spcAft>
                <a:spcPts val="0"/>
              </a:spcAft>
              <a:buSzPts val="1100"/>
              <a:buFont typeface="Open Sans"/>
              <a:buChar char="-"/>
            </a:pPr>
            <a:endParaRPr lang="vi" sz="1100" dirty="0">
              <a:latin typeface="Wingdings 3" panose="05040102010807070707" pitchFamily="18" charset="2"/>
              <a:ea typeface="Open Sans"/>
              <a:cs typeface="Open Sans"/>
              <a:sym typeface="Open Sans"/>
            </a:endParaRPr>
          </a:p>
          <a:p>
            <a:pPr marL="158750" lvl="0" indent="0" algn="l" rtl="0">
              <a:spcBef>
                <a:spcPts val="0"/>
              </a:spcBef>
              <a:spcAft>
                <a:spcPts val="0"/>
              </a:spcAft>
              <a:buSzPts val="1100"/>
              <a:buNone/>
            </a:pPr>
            <a:r>
              <a:rPr lang="vi" sz="1100" dirty="0">
                <a:latin typeface="Wingdings 3" panose="05040102010807070707" pitchFamily="18" charset="2"/>
                <a:ea typeface="Open Sans"/>
                <a:cs typeface="Open Sans"/>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Có</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nhiều</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sự</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phân</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hóa</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n-GB"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về</a:t>
            </a:r>
            <a:r>
              <a:rPr lang="en-GB"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nghề</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nghiệp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đây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là</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tập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trung phân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tích</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kết</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hợp</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với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các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thuộc</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tinh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còn</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vi-VN" sz="1100" dirty="0" err="1">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lại</a:t>
            </a:r>
            <a:r>
              <a:rPr lang="vi-VN" sz="11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t>
            </a:r>
            <a:endParaRPr lang="vi" sz="11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5" name="Picture 4">
            <a:extLst>
              <a:ext uri="{FF2B5EF4-FFF2-40B4-BE49-F238E27FC236}">
                <a16:creationId xmlns:a16="http://schemas.microsoft.com/office/drawing/2014/main" id="{B5571605-DC54-410C-B6F1-6819C39DD36A}"/>
              </a:ext>
            </a:extLst>
          </p:cNvPr>
          <p:cNvPicPr>
            <a:picLocks noChangeAspect="1"/>
          </p:cNvPicPr>
          <p:nvPr/>
        </p:nvPicPr>
        <p:blipFill>
          <a:blip r:embed="rId3"/>
          <a:stretch>
            <a:fillRect/>
          </a:stretch>
        </p:blipFill>
        <p:spPr>
          <a:xfrm>
            <a:off x="3911358" y="2051960"/>
            <a:ext cx="4963425" cy="2775213"/>
          </a:xfrm>
          <a:prstGeom prst="rect">
            <a:avLst/>
          </a:prstGeom>
        </p:spPr>
      </p:pic>
    </p:spTree>
    <p:extLst>
      <p:ext uri="{BB962C8B-B14F-4D97-AF65-F5344CB8AC3E}">
        <p14:creationId xmlns:p14="http://schemas.microsoft.com/office/powerpoint/2010/main" val="2401653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730000" y="1192134"/>
            <a:ext cx="3300900" cy="899714"/>
          </a:xfrm>
        </p:spPr>
        <p:txBody>
          <a:bodyPr/>
          <a:lstStyle/>
          <a:p>
            <a:r>
              <a:rPr lang="vi-VN" dirty="0" err="1"/>
              <a:t>Tỷ</a:t>
            </a:r>
            <a:r>
              <a:rPr lang="vi-VN" dirty="0"/>
              <a:t> </a:t>
            </a:r>
            <a:r>
              <a:rPr lang="vi-VN" dirty="0" err="1"/>
              <a:t>lệ</a:t>
            </a:r>
            <a:r>
              <a:rPr lang="vi-VN" dirty="0"/>
              <a:t> </a:t>
            </a:r>
            <a:r>
              <a:rPr lang="vi-VN" dirty="0" err="1"/>
              <a:t>chuyển</a:t>
            </a:r>
            <a:r>
              <a:rPr lang="vi-VN" dirty="0"/>
              <a:t> </a:t>
            </a:r>
            <a:r>
              <a:rPr lang="vi-VN" dirty="0" err="1"/>
              <a:t>đổi</a:t>
            </a:r>
            <a:r>
              <a:rPr lang="vi-VN" dirty="0"/>
              <a:t> theo </a:t>
            </a:r>
            <a:r>
              <a:rPr lang="vi-VN" dirty="0" err="1"/>
              <a:t>nghề</a:t>
            </a:r>
            <a:r>
              <a:rPr lang="vi-VN" dirty="0"/>
              <a:t> </a:t>
            </a:r>
            <a:r>
              <a:rPr lang="vi-VN" dirty="0" err="1"/>
              <a:t>nghiệp</a:t>
            </a:r>
            <a:endParaRPr lang="en-GB"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724949" y="2004164"/>
            <a:ext cx="3765631" cy="3006248"/>
          </a:xfrm>
        </p:spPr>
        <p:txBody>
          <a:bodyPr/>
          <a:lstStyle/>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Các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nghề</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nghiệp</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cao hơn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trung </a:t>
            </a:r>
            <a:r>
              <a:rPr lang="vi-VN" sz="1100" b="1" dirty="0" err="1">
                <a:solidFill>
                  <a:schemeClr val="dk2"/>
                </a:solidFill>
                <a:latin typeface="Open Sans"/>
                <a:ea typeface="Open Sans"/>
                <a:cs typeface="Open Sans"/>
                <a:sym typeface="Open Sans"/>
              </a:rPr>
              <a:t>bình</a:t>
            </a:r>
            <a:r>
              <a:rPr lang="en-US" sz="1100" b="1" dirty="0">
                <a:solidFill>
                  <a:schemeClr val="dk2"/>
                </a:solidFill>
                <a:latin typeface="Open Sans"/>
                <a:ea typeface="Open Sans"/>
                <a:cs typeface="Open Sans"/>
                <a:sym typeface="Open Sans"/>
              </a:rPr>
              <a:t> </a:t>
            </a:r>
            <a:r>
              <a:rPr lang="vi-VN" sz="1100" b="1" dirty="0">
                <a:solidFill>
                  <a:schemeClr val="dk2"/>
                </a:solidFill>
                <a:latin typeface="Open Sans"/>
                <a:ea typeface="Open Sans"/>
                <a:cs typeface="Open Sans"/>
                <a:sym typeface="Open Sans"/>
              </a:rPr>
              <a:t>(&gt;12.66%)</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Học</a:t>
            </a:r>
            <a:r>
              <a:rPr lang="vi-VN" sz="1050" dirty="0">
                <a:latin typeface="Open Sans"/>
                <a:ea typeface="Open Sans"/>
                <a:cs typeface="Open Sans"/>
                <a:sym typeface="Open Sans"/>
              </a:rPr>
              <a:t> sinh</a:t>
            </a: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Nghỉ</a:t>
            </a:r>
            <a:r>
              <a:rPr lang="vi-VN" sz="1050" dirty="0">
                <a:latin typeface="Open Sans"/>
                <a:ea typeface="Open Sans"/>
                <a:cs typeface="Open Sans"/>
                <a:sym typeface="Open Sans"/>
              </a:rPr>
              <a:t> hưu</a:t>
            </a: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Thất</a:t>
            </a:r>
            <a:r>
              <a:rPr lang="vi-VN" sz="1050" dirty="0">
                <a:latin typeface="Open Sans"/>
                <a:ea typeface="Open Sans"/>
                <a:cs typeface="Open Sans"/>
                <a:sym typeface="Open Sans"/>
              </a:rPr>
              <a:t> </a:t>
            </a:r>
            <a:r>
              <a:rPr lang="vi-VN" sz="1050" dirty="0" err="1">
                <a:latin typeface="Open Sans"/>
                <a:ea typeface="Open Sans"/>
                <a:cs typeface="Open Sans"/>
                <a:sym typeface="Open Sans"/>
              </a:rPr>
              <a:t>nghiệp</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Quản</a:t>
            </a:r>
            <a:r>
              <a:rPr lang="vi-VN" sz="1050" dirty="0">
                <a:latin typeface="Open Sans"/>
                <a:ea typeface="Open Sans"/>
                <a:cs typeface="Open Sans"/>
                <a:sym typeface="Open Sans"/>
              </a:rPr>
              <a:t> </a:t>
            </a:r>
            <a:r>
              <a:rPr lang="vi-VN" sz="1050" dirty="0" err="1">
                <a:latin typeface="Open Sans"/>
                <a:ea typeface="Open Sans"/>
                <a:cs typeface="Open Sans"/>
                <a:sym typeface="Open Sans"/>
              </a:rPr>
              <a:t>trị</a:t>
            </a:r>
            <a:r>
              <a:rPr lang="vi-VN" sz="1050" dirty="0">
                <a:latin typeface="Open Sans"/>
                <a:ea typeface="Open Sans"/>
                <a:cs typeface="Open Sans"/>
                <a:sym typeface="Open Sans"/>
              </a:rPr>
              <a:t> viên</a:t>
            </a:r>
          </a:p>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Các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học</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vấn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thấp</a:t>
            </a:r>
            <a:r>
              <a:rPr lang="vi-VN" sz="1100" b="1" dirty="0">
                <a:solidFill>
                  <a:schemeClr val="dk2"/>
                </a:solidFill>
                <a:latin typeface="Open Sans"/>
                <a:ea typeface="Open Sans"/>
                <a:cs typeface="Open Sans"/>
                <a:sym typeface="Open Sans"/>
              </a:rPr>
              <a:t> </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indent="-298450">
              <a:buSzPts val="1100"/>
              <a:buFont typeface="Open Sans"/>
              <a:buChar char="-"/>
            </a:pPr>
            <a:r>
              <a:rPr lang="vi-VN" sz="1050" dirty="0" err="1">
                <a:latin typeface="Open Sans"/>
                <a:ea typeface="Open Sans"/>
                <a:cs typeface="Open Sans"/>
                <a:sym typeface="Open Sans"/>
              </a:rPr>
              <a:t>Kỹ</a:t>
            </a:r>
            <a:r>
              <a:rPr lang="vi-VN" sz="1050" dirty="0">
                <a:latin typeface="Open Sans"/>
                <a:ea typeface="Open Sans"/>
                <a:cs typeface="Open Sans"/>
                <a:sym typeface="Open Sans"/>
              </a:rPr>
              <a:t> </a:t>
            </a:r>
            <a:r>
              <a:rPr lang="vi-VN" sz="1050" dirty="0" err="1">
                <a:latin typeface="Open Sans"/>
                <a:ea typeface="Open Sans"/>
                <a:cs typeface="Open Sans"/>
                <a:sym typeface="Open Sans"/>
              </a:rPr>
              <a:t>thuật</a:t>
            </a:r>
            <a:r>
              <a:rPr lang="vi-VN" sz="1050" dirty="0">
                <a:latin typeface="Open Sans"/>
                <a:ea typeface="Open Sans"/>
                <a:cs typeface="Open Sans"/>
                <a:sym typeface="Open Sans"/>
              </a:rPr>
              <a:t> viên</a:t>
            </a:r>
          </a:p>
          <a:p>
            <a:pPr indent="-298450">
              <a:buSzPts val="1100"/>
              <a:buFont typeface="Open Sans"/>
              <a:buChar char="-"/>
            </a:pPr>
            <a:r>
              <a:rPr lang="vi-VN" sz="1050" dirty="0" err="1">
                <a:latin typeface="Open Sans"/>
                <a:ea typeface="Open Sans"/>
                <a:cs typeface="Open Sans"/>
                <a:sym typeface="Open Sans"/>
              </a:rPr>
              <a:t>Chủ</a:t>
            </a:r>
            <a:r>
              <a:rPr lang="vi-VN" sz="1050" dirty="0">
                <a:latin typeface="Open Sans"/>
                <a:ea typeface="Open Sans"/>
                <a:cs typeface="Open Sans"/>
                <a:sym typeface="Open Sans"/>
              </a:rPr>
              <a:t> doanh </a:t>
            </a:r>
            <a:r>
              <a:rPr lang="vi-VN" sz="1050" dirty="0" err="1">
                <a:latin typeface="Open Sans"/>
                <a:ea typeface="Open Sans"/>
                <a:cs typeface="Open Sans"/>
                <a:sym typeface="Open Sans"/>
              </a:rPr>
              <a:t>nghiệp</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Nghề</a:t>
            </a:r>
            <a:r>
              <a:rPr lang="vi-VN" sz="1050" dirty="0">
                <a:latin typeface="Open Sans"/>
                <a:ea typeface="Open Sans"/>
                <a:cs typeface="Open Sans"/>
                <a:sym typeface="Open Sans"/>
              </a:rPr>
              <a:t> </a:t>
            </a:r>
            <a:r>
              <a:rPr lang="vi-VN" sz="1050" dirty="0" err="1">
                <a:latin typeface="Open Sans"/>
                <a:ea typeface="Open Sans"/>
                <a:cs typeface="Open Sans"/>
                <a:sym typeface="Open Sans"/>
              </a:rPr>
              <a:t>dịch</a:t>
            </a:r>
            <a:r>
              <a:rPr lang="vi-VN" sz="1050" dirty="0">
                <a:latin typeface="Open Sans"/>
                <a:ea typeface="Open Sans"/>
                <a:cs typeface="Open Sans"/>
                <a:sym typeface="Open Sans"/>
              </a:rPr>
              <a:t> </a:t>
            </a:r>
            <a:r>
              <a:rPr lang="vi-VN" sz="1050" dirty="0" err="1">
                <a:latin typeface="Open Sans"/>
                <a:ea typeface="Open Sans"/>
                <a:cs typeface="Open Sans"/>
                <a:sym typeface="Open Sans"/>
              </a:rPr>
              <a:t>vụ</a:t>
            </a:r>
            <a:r>
              <a:rPr lang="vi-VN" sz="1050" dirty="0">
                <a:latin typeface="Open Sans"/>
                <a:ea typeface="Open Sans"/>
                <a:cs typeface="Open Sans"/>
                <a:sym typeface="Open Sans"/>
              </a:rPr>
              <a:t> </a:t>
            </a:r>
          </a:p>
          <a:p>
            <a:pPr marL="457200" lvl="0" indent="-298450" algn="l" rtl="0">
              <a:spcBef>
                <a:spcPts val="0"/>
              </a:spcBef>
              <a:spcAft>
                <a:spcPts val="0"/>
              </a:spcAft>
              <a:buSzPts val="1100"/>
              <a:buFont typeface="Open Sans"/>
              <a:buChar char="-"/>
            </a:pPr>
            <a:r>
              <a:rPr lang="vi-VN" sz="1050" dirty="0">
                <a:latin typeface="Open Sans"/>
                <a:ea typeface="Open Sans"/>
                <a:cs typeface="Open Sans"/>
                <a:sym typeface="Open Sans"/>
              </a:rPr>
              <a:t>Lao </a:t>
            </a:r>
            <a:r>
              <a:rPr lang="vi-VN" sz="1050" dirty="0" err="1">
                <a:latin typeface="Open Sans"/>
                <a:ea typeface="Open Sans"/>
                <a:cs typeface="Open Sans"/>
                <a:sym typeface="Open Sans"/>
              </a:rPr>
              <a:t>động</a:t>
            </a:r>
            <a:r>
              <a:rPr lang="vi-VN" sz="1050" dirty="0">
                <a:latin typeface="Open Sans"/>
                <a:ea typeface="Open Sans"/>
                <a:cs typeface="Open Sans"/>
                <a:sym typeface="Open Sans"/>
              </a:rPr>
              <a:t> tay chân</a:t>
            </a:r>
            <a:endParaRPr lang="en-GB" dirty="0"/>
          </a:p>
        </p:txBody>
      </p:sp>
      <p:pic>
        <p:nvPicPr>
          <p:cNvPr id="3" name="Picture 2">
            <a:extLst>
              <a:ext uri="{FF2B5EF4-FFF2-40B4-BE49-F238E27FC236}">
                <a16:creationId xmlns:a16="http://schemas.microsoft.com/office/drawing/2014/main" id="{224952C2-6DFA-4660-B7A7-2CED08362F55}"/>
              </a:ext>
            </a:extLst>
          </p:cNvPr>
          <p:cNvPicPr>
            <a:picLocks noChangeAspect="1"/>
          </p:cNvPicPr>
          <p:nvPr/>
        </p:nvPicPr>
        <p:blipFill>
          <a:blip r:embed="rId2"/>
          <a:stretch>
            <a:fillRect/>
          </a:stretch>
        </p:blipFill>
        <p:spPr>
          <a:xfrm>
            <a:off x="5113102" y="961800"/>
            <a:ext cx="3019846" cy="3219899"/>
          </a:xfrm>
          <a:prstGeom prst="rect">
            <a:avLst/>
          </a:prstGeom>
        </p:spPr>
      </p:pic>
    </p:spTree>
    <p:extLst>
      <p:ext uri="{BB962C8B-B14F-4D97-AF65-F5344CB8AC3E}">
        <p14:creationId xmlns:p14="http://schemas.microsoft.com/office/powerpoint/2010/main" val="368128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724948" y="1192134"/>
            <a:ext cx="3928473" cy="899714"/>
          </a:xfrm>
        </p:spPr>
        <p:txBody>
          <a:bodyPr/>
          <a:lstStyle/>
          <a:p>
            <a:r>
              <a:rPr lang="vi-VN" dirty="0" err="1"/>
              <a:t>Tỷ</a:t>
            </a:r>
            <a:r>
              <a:rPr lang="vi-VN" dirty="0"/>
              <a:t> </a:t>
            </a:r>
            <a:r>
              <a:rPr lang="vi-VN" dirty="0" err="1"/>
              <a:t>lệ</a:t>
            </a:r>
            <a:r>
              <a:rPr lang="vi-VN" dirty="0"/>
              <a:t> </a:t>
            </a:r>
            <a:r>
              <a:rPr lang="vi-VN" dirty="0" err="1"/>
              <a:t>chuyển</a:t>
            </a:r>
            <a:r>
              <a:rPr lang="vi-VN" dirty="0"/>
              <a:t> </a:t>
            </a:r>
            <a:r>
              <a:rPr lang="vi-VN" dirty="0" err="1"/>
              <a:t>đổi</a:t>
            </a:r>
            <a:r>
              <a:rPr lang="vi-VN" dirty="0"/>
              <a:t> theo </a:t>
            </a:r>
            <a:r>
              <a:rPr lang="vi-VN" dirty="0" err="1"/>
              <a:t>tín</a:t>
            </a:r>
            <a:r>
              <a:rPr lang="vi-VN" dirty="0"/>
              <a:t> </a:t>
            </a:r>
            <a:r>
              <a:rPr lang="vi-VN" dirty="0" err="1"/>
              <a:t>dụng</a:t>
            </a:r>
            <a:r>
              <a:rPr lang="vi-VN" dirty="0"/>
              <a:t> </a:t>
            </a:r>
            <a:r>
              <a:rPr lang="vi-VN" dirty="0" err="1"/>
              <a:t>và</a:t>
            </a:r>
            <a:r>
              <a:rPr lang="vi-VN" dirty="0"/>
              <a:t> </a:t>
            </a:r>
            <a:r>
              <a:rPr lang="vi-VN" dirty="0" err="1"/>
              <a:t>khoản</a:t>
            </a:r>
            <a:r>
              <a:rPr lang="vi-VN" dirty="0"/>
              <a:t> vay</a:t>
            </a:r>
            <a:endParaRPr lang="en-GB"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724949" y="2004164"/>
            <a:ext cx="3765631" cy="3006248"/>
          </a:xfrm>
        </p:spPr>
        <p:txBody>
          <a:bodyPr/>
          <a:lstStyle/>
          <a:p>
            <a:pPr marL="0" lvl="0" indent="0" algn="l" rtl="0">
              <a:spcBef>
                <a:spcPts val="1600"/>
              </a:spcBef>
              <a:spcAft>
                <a:spcPts val="0"/>
              </a:spcAft>
              <a:buNone/>
            </a:pPr>
            <a:endParaRPr lang="vi-VN" sz="1100" b="1" dirty="0">
              <a:solidFill>
                <a:schemeClr val="dk2"/>
              </a:solidFill>
              <a:latin typeface="Open Sans"/>
              <a:ea typeface="Open Sans"/>
              <a:cs typeface="Open Sans"/>
              <a:sym typeface="Open Sans"/>
            </a:endParaRPr>
          </a:p>
          <a:p>
            <a:pPr marL="0" lvl="0" indent="0" algn="l" rtl="0">
              <a:spcBef>
                <a:spcPts val="1600"/>
              </a:spcBef>
              <a:spcAft>
                <a:spcPts val="0"/>
              </a:spcAft>
              <a:buNone/>
            </a:pPr>
            <a:r>
              <a:rPr lang="vi-VN" sz="1100" b="1" dirty="0" err="1">
                <a:solidFill>
                  <a:schemeClr val="dk2"/>
                </a:solidFill>
                <a:latin typeface="Open Sans"/>
                <a:ea typeface="Open Sans"/>
                <a:cs typeface="Open Sans"/>
                <a:sym typeface="Open Sans"/>
              </a:rPr>
              <a:t>Loại</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tín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dụng</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và</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khoản</a:t>
            </a:r>
            <a:r>
              <a:rPr lang="vi-VN" sz="1100" b="1" dirty="0">
                <a:solidFill>
                  <a:schemeClr val="dk2"/>
                </a:solidFill>
                <a:latin typeface="Open Sans"/>
                <a:ea typeface="Open Sans"/>
                <a:cs typeface="Open Sans"/>
                <a:sym typeface="Open Sans"/>
              </a:rPr>
              <a:t> vay </a:t>
            </a:r>
            <a:r>
              <a:rPr lang="vi-VN" sz="1100" b="1" dirty="0" err="1">
                <a:solidFill>
                  <a:schemeClr val="dk2"/>
                </a:solidFill>
                <a:latin typeface="Open Sans"/>
                <a:ea typeface="Open Sans"/>
                <a:cs typeface="Open Sans"/>
                <a:sym typeface="Open Sans"/>
              </a:rPr>
              <a:t>có</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lệ</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cao hơn </a:t>
            </a:r>
            <a:r>
              <a:rPr lang="vi-VN" sz="1100" b="1" dirty="0" err="1">
                <a:solidFill>
                  <a:schemeClr val="dk2"/>
                </a:solidFill>
                <a:latin typeface="Open Sans"/>
                <a:ea typeface="Open Sans"/>
                <a:cs typeface="Open Sans"/>
                <a:sym typeface="Open Sans"/>
              </a:rPr>
              <a:t>tỷ</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chuyển</a:t>
            </a:r>
            <a:r>
              <a:rPr lang="vi-VN" sz="1100" b="1" dirty="0">
                <a:solidFill>
                  <a:schemeClr val="dk2"/>
                </a:solidFill>
                <a:latin typeface="Open Sans"/>
                <a:ea typeface="Open Sans"/>
                <a:cs typeface="Open Sans"/>
                <a:sym typeface="Open Sans"/>
              </a:rPr>
              <a:t> </a:t>
            </a:r>
            <a:r>
              <a:rPr lang="vi-VN" sz="1100" b="1" dirty="0" err="1">
                <a:solidFill>
                  <a:schemeClr val="dk2"/>
                </a:solidFill>
                <a:latin typeface="Open Sans"/>
                <a:ea typeface="Open Sans"/>
                <a:cs typeface="Open Sans"/>
                <a:sym typeface="Open Sans"/>
              </a:rPr>
              <a:t>đổi</a:t>
            </a:r>
            <a:r>
              <a:rPr lang="vi-VN" sz="1100" b="1" dirty="0">
                <a:solidFill>
                  <a:schemeClr val="dk2"/>
                </a:solidFill>
                <a:latin typeface="Open Sans"/>
                <a:ea typeface="Open Sans"/>
                <a:cs typeface="Open Sans"/>
                <a:sym typeface="Open Sans"/>
              </a:rPr>
              <a:t> trung </a:t>
            </a:r>
            <a:r>
              <a:rPr lang="vi-VN" sz="1100" b="1" dirty="0" err="1">
                <a:solidFill>
                  <a:schemeClr val="dk2"/>
                </a:solidFill>
                <a:latin typeface="Open Sans"/>
                <a:ea typeface="Open Sans"/>
                <a:cs typeface="Open Sans"/>
                <a:sym typeface="Open Sans"/>
              </a:rPr>
              <a:t>bình</a:t>
            </a:r>
            <a:r>
              <a:rPr lang="en-US" sz="1100" b="1" dirty="0">
                <a:solidFill>
                  <a:schemeClr val="dk2"/>
                </a:solidFill>
                <a:latin typeface="Open Sans"/>
                <a:ea typeface="Open Sans"/>
                <a:cs typeface="Open Sans"/>
                <a:sym typeface="Open Sans"/>
              </a:rPr>
              <a:t> </a:t>
            </a:r>
            <a:r>
              <a:rPr lang="vi-VN" sz="1100" b="1" dirty="0">
                <a:solidFill>
                  <a:schemeClr val="dk2"/>
                </a:solidFill>
                <a:latin typeface="Open Sans"/>
                <a:ea typeface="Open Sans"/>
                <a:cs typeface="Open Sans"/>
                <a:sym typeface="Open Sans"/>
              </a:rPr>
              <a:t>(12.66%)</a:t>
            </a:r>
            <a:r>
              <a:rPr lang="vi" sz="1100" b="1" dirty="0">
                <a:solidFill>
                  <a:schemeClr val="dk2"/>
                </a:solidFill>
                <a:latin typeface="Open Sans"/>
                <a:ea typeface="Open Sans"/>
                <a:cs typeface="Open Sans"/>
                <a:sym typeface="Open Sans"/>
              </a:rPr>
              <a:t>:</a:t>
            </a:r>
            <a:endParaRPr lang="en-GB"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Tín</a:t>
            </a:r>
            <a:r>
              <a:rPr lang="vi-VN" sz="1050" dirty="0">
                <a:latin typeface="Open Sans"/>
                <a:ea typeface="Open Sans"/>
                <a:cs typeface="Open Sans"/>
                <a:sym typeface="Open Sans"/>
              </a:rPr>
              <a:t> </a:t>
            </a:r>
            <a:r>
              <a:rPr lang="vi-VN" sz="1050" dirty="0" err="1">
                <a:latin typeface="Open Sans"/>
                <a:ea typeface="Open Sans"/>
                <a:cs typeface="Open Sans"/>
                <a:sym typeface="Open Sans"/>
              </a:rPr>
              <a:t>dụng</a:t>
            </a:r>
            <a:r>
              <a:rPr lang="vi-VN" sz="1050" dirty="0">
                <a:latin typeface="Open Sans"/>
                <a:ea typeface="Open Sans"/>
                <a:cs typeface="Open Sans"/>
                <a:sym typeface="Open Sans"/>
              </a:rPr>
              <a:t> chưa </a:t>
            </a:r>
            <a:r>
              <a:rPr lang="vi-VN" sz="1050" dirty="0" err="1">
                <a:latin typeface="Open Sans"/>
                <a:ea typeface="Open Sans"/>
                <a:cs typeface="Open Sans"/>
                <a:sym typeface="Open Sans"/>
              </a:rPr>
              <a:t>mất</a:t>
            </a:r>
            <a:r>
              <a:rPr lang="vi-VN" sz="1050" dirty="0">
                <a:latin typeface="Open Sans"/>
                <a:ea typeface="Open Sans"/>
                <a:cs typeface="Open Sans"/>
                <a:sym typeface="Open Sans"/>
              </a:rPr>
              <a:t> </a:t>
            </a:r>
            <a:r>
              <a:rPr lang="vi-VN" sz="1050" dirty="0" err="1">
                <a:latin typeface="Open Sans"/>
                <a:ea typeface="Open Sans"/>
                <a:cs typeface="Open Sans"/>
                <a:sym typeface="Open Sans"/>
              </a:rPr>
              <a:t>khả</a:t>
            </a:r>
            <a:r>
              <a:rPr lang="vi-VN" sz="1050" dirty="0">
                <a:latin typeface="Open Sans"/>
                <a:ea typeface="Open Sans"/>
                <a:cs typeface="Open Sans"/>
                <a:sym typeface="Open Sans"/>
              </a:rPr>
              <a:t> năng thanh </a:t>
            </a:r>
            <a:r>
              <a:rPr lang="vi-VN" sz="1050" dirty="0" err="1">
                <a:latin typeface="Open Sans"/>
                <a:ea typeface="Open Sans"/>
                <a:cs typeface="Open Sans"/>
                <a:sym typeface="Open Sans"/>
              </a:rPr>
              <a:t>toán</a:t>
            </a:r>
            <a:endParaRPr lang="vi-VN" sz="105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050" dirty="0">
                <a:latin typeface="Open Sans"/>
                <a:ea typeface="Open Sans"/>
                <a:cs typeface="Open Sans"/>
                <a:sym typeface="Open Sans"/>
              </a:rPr>
              <a:t>Không </a:t>
            </a:r>
            <a:r>
              <a:rPr lang="vi-VN" sz="1050" dirty="0" err="1">
                <a:latin typeface="Open Sans"/>
                <a:ea typeface="Open Sans"/>
                <a:cs typeface="Open Sans"/>
                <a:sym typeface="Open Sans"/>
              </a:rPr>
              <a:t>có</a:t>
            </a:r>
            <a:r>
              <a:rPr lang="vi-VN" sz="1050" dirty="0">
                <a:latin typeface="Open Sans"/>
                <a:ea typeface="Open Sans"/>
                <a:cs typeface="Open Sans"/>
                <a:sym typeface="Open Sans"/>
              </a:rPr>
              <a:t> </a:t>
            </a:r>
            <a:r>
              <a:rPr lang="vi-VN" sz="1050" dirty="0" err="1">
                <a:latin typeface="Open Sans"/>
                <a:ea typeface="Open Sans"/>
                <a:cs typeface="Open Sans"/>
                <a:sym typeface="Open Sans"/>
              </a:rPr>
              <a:t>khoản</a:t>
            </a:r>
            <a:r>
              <a:rPr lang="vi-VN" sz="1050" dirty="0">
                <a:latin typeface="Open Sans"/>
                <a:ea typeface="Open Sans"/>
                <a:cs typeface="Open Sans"/>
                <a:sym typeface="Open Sans"/>
              </a:rPr>
              <a:t> vay </a:t>
            </a:r>
            <a:r>
              <a:rPr lang="vi-VN" sz="1050" dirty="0" err="1">
                <a:latin typeface="Open Sans"/>
                <a:ea typeface="Open Sans"/>
                <a:cs typeface="Open Sans"/>
                <a:sym typeface="Open Sans"/>
              </a:rPr>
              <a:t>cá</a:t>
            </a:r>
            <a:r>
              <a:rPr lang="vi-VN" sz="1050" dirty="0">
                <a:latin typeface="Open Sans"/>
                <a:ea typeface="Open Sans"/>
                <a:cs typeface="Open Sans"/>
                <a:sym typeface="Open Sans"/>
              </a:rPr>
              <a:t> nhân</a:t>
            </a:r>
          </a:p>
          <a:p>
            <a:pPr marL="457200" lvl="0" indent="-298450" algn="l" rtl="0">
              <a:spcBef>
                <a:spcPts val="0"/>
              </a:spcBef>
              <a:spcAft>
                <a:spcPts val="0"/>
              </a:spcAft>
              <a:buSzPts val="1100"/>
              <a:buFont typeface="Open Sans"/>
              <a:buChar char="-"/>
            </a:pPr>
            <a:r>
              <a:rPr lang="vi-VN" sz="1050" dirty="0" err="1">
                <a:latin typeface="Open Sans"/>
                <a:ea typeface="Open Sans"/>
                <a:cs typeface="Open Sans"/>
                <a:sym typeface="Open Sans"/>
              </a:rPr>
              <a:t>Có</a:t>
            </a:r>
            <a:r>
              <a:rPr lang="vi-VN" sz="1050" dirty="0">
                <a:latin typeface="Open Sans"/>
                <a:ea typeface="Open Sans"/>
                <a:cs typeface="Open Sans"/>
                <a:sym typeface="Open Sans"/>
              </a:rPr>
              <a:t> </a:t>
            </a:r>
            <a:r>
              <a:rPr lang="vi-VN" sz="1050" dirty="0" err="1">
                <a:latin typeface="Open Sans"/>
                <a:ea typeface="Open Sans"/>
                <a:cs typeface="Open Sans"/>
                <a:sym typeface="Open Sans"/>
              </a:rPr>
              <a:t>khoản</a:t>
            </a:r>
            <a:r>
              <a:rPr lang="vi-VN" sz="1050" dirty="0">
                <a:latin typeface="Open Sans"/>
                <a:ea typeface="Open Sans"/>
                <a:cs typeface="Open Sans"/>
                <a:sym typeface="Open Sans"/>
              </a:rPr>
              <a:t> vay mua </a:t>
            </a:r>
            <a:r>
              <a:rPr lang="vi-VN" sz="1050" dirty="0" err="1">
                <a:latin typeface="Open Sans"/>
                <a:ea typeface="Open Sans"/>
                <a:cs typeface="Open Sans"/>
                <a:sym typeface="Open Sans"/>
              </a:rPr>
              <a:t>nhà</a:t>
            </a:r>
            <a:endParaRPr lang="vi-VN" sz="1050" dirty="0">
              <a:latin typeface="Open Sans"/>
              <a:ea typeface="Open Sans"/>
              <a:cs typeface="Open Sans"/>
              <a:sym typeface="Open Sans"/>
            </a:endParaRPr>
          </a:p>
          <a:p>
            <a:pPr marL="158750" lvl="0" indent="0" algn="l" rtl="0">
              <a:spcBef>
                <a:spcPts val="0"/>
              </a:spcBef>
              <a:spcAft>
                <a:spcPts val="0"/>
              </a:spcAft>
              <a:buSzPts val="1100"/>
            </a:pPr>
            <a:endParaRPr lang="vi" sz="1600" dirty="0">
              <a:latin typeface="Wingdings 3" panose="05040102010807070707" pitchFamily="18" charset="2"/>
              <a:ea typeface="Open Sans"/>
              <a:cs typeface="Open Sans"/>
              <a:sym typeface="Wingdings" panose="05000000000000000000" pitchFamily="2" charset="2"/>
            </a:endParaRPr>
          </a:p>
          <a:p>
            <a:r>
              <a:rPr lang="vi" sz="1600" dirty="0">
                <a:latin typeface="Wingdings 3" panose="05040102010807070707" pitchFamily="18" charset="2"/>
                <a:ea typeface="Open Sans"/>
                <a:cs typeface="Open Sans"/>
                <a:sym typeface="Wingdings" panose="05000000000000000000" pitchFamily="2" charset="2"/>
              </a:rPr>
              <a:t> </a:t>
            </a:r>
            <a:r>
              <a:rPr lang="vi-VN" sz="1100" dirty="0" err="1">
                <a:latin typeface="Open Sans"/>
                <a:ea typeface="Open Sans"/>
                <a:cs typeface="Open Sans"/>
                <a:sym typeface="Open Sans"/>
              </a:rPr>
              <a:t>Tín</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dụng</a:t>
            </a:r>
            <a:r>
              <a:rPr lang="vi-VN" sz="1100" dirty="0">
                <a:latin typeface="Open Sans"/>
                <a:ea typeface="Open Sans"/>
                <a:cs typeface="Open Sans"/>
                <a:sym typeface="Open Sans"/>
              </a:rPr>
              <a:t> không </a:t>
            </a:r>
            <a:r>
              <a:rPr lang="vi-VN" sz="1100" dirty="0" err="1">
                <a:latin typeface="Open Sans"/>
                <a:ea typeface="Open Sans"/>
                <a:cs typeface="Open Sans"/>
                <a:sym typeface="Open Sans"/>
              </a:rPr>
              <a:t>đủ</a:t>
            </a:r>
            <a:r>
              <a:rPr lang="vi-VN" sz="1100" dirty="0">
                <a:latin typeface="Open Sans"/>
                <a:ea typeface="Open Sans"/>
                <a:cs typeface="Open Sans"/>
                <a:sym typeface="Open Sans"/>
              </a:rPr>
              <a:t> </a:t>
            </a:r>
            <a:r>
              <a:rPr lang="vi-VN" sz="1100" dirty="0" err="1">
                <a:latin typeface="Open Sans"/>
                <a:ea typeface="Open Sans"/>
                <a:cs typeface="Open Sans"/>
                <a:sym typeface="Open Sans"/>
              </a:rPr>
              <a:t>khả</a:t>
            </a:r>
            <a:r>
              <a:rPr lang="vi-VN" sz="1100" dirty="0">
                <a:latin typeface="Open Sans"/>
                <a:ea typeface="Open Sans"/>
                <a:cs typeface="Open Sans"/>
                <a:sym typeface="Open Sans"/>
              </a:rPr>
              <a:t> năng thanh </a:t>
            </a:r>
            <a:r>
              <a:rPr lang="vi-VN" sz="1100" dirty="0" err="1">
                <a:latin typeface="Open Sans"/>
                <a:ea typeface="Open Sans"/>
                <a:cs typeface="Open Sans"/>
                <a:sym typeface="Open Sans"/>
              </a:rPr>
              <a:t>toán</a:t>
            </a:r>
            <a:r>
              <a:rPr lang="vi-VN" sz="1100" dirty="0">
                <a:latin typeface="Open Sans"/>
                <a:ea typeface="Open Sans"/>
                <a:cs typeface="Open Sans"/>
                <a:sym typeface="Open Sans"/>
              </a:rPr>
              <a:t> </a:t>
            </a:r>
            <a:r>
              <a:rPr lang="vi-VN" sz="1100" dirty="0" err="1">
                <a:latin typeface="Open Sans"/>
                <a:ea typeface="Open Sans"/>
                <a:cs typeface="Open Sans"/>
                <a:sym typeface="Open Sans"/>
              </a:rPr>
              <a:t>chiếm</a:t>
            </a:r>
            <a:r>
              <a:rPr lang="vi-VN" sz="1100" dirty="0">
                <a:latin typeface="Open Sans"/>
                <a:ea typeface="Open Sans"/>
                <a:cs typeface="Open Sans"/>
                <a:sym typeface="Open Sans"/>
              </a:rPr>
              <a:t> </a:t>
            </a:r>
            <a:r>
              <a:rPr lang="vi-VN" sz="1100" dirty="0" err="1">
                <a:latin typeface="Open Sans"/>
                <a:ea typeface="Open Sans"/>
                <a:cs typeface="Open Sans"/>
                <a:sym typeface="Open Sans"/>
              </a:rPr>
              <a:t>tỷ</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a:t>
            </a:r>
            <a:r>
              <a:rPr lang="vi-VN" sz="1100" dirty="0" err="1">
                <a:latin typeface="Open Sans"/>
                <a:ea typeface="Open Sans"/>
                <a:cs typeface="Open Sans"/>
                <a:sym typeface="Open Sans"/>
              </a:rPr>
              <a:t>rất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nhỏ</a:t>
            </a:r>
            <a:r>
              <a:rPr lang="vi-VN" sz="1100" dirty="0">
                <a:latin typeface="Open Sans"/>
                <a:ea typeface="Open Sans"/>
                <a:cs typeface="Open Sans"/>
                <a:sym typeface="Open Sans"/>
              </a:rPr>
              <a:t>( 0.01%) </a:t>
            </a:r>
            <a:r>
              <a:rPr lang="vi-VN" sz="1100" dirty="0" err="1">
                <a:latin typeface="Open Sans"/>
                <a:ea typeface="Open Sans"/>
                <a:cs typeface="Open Sans"/>
                <a:sym typeface="Open Sans"/>
              </a:rPr>
              <a:t>được</a:t>
            </a:r>
            <a:r>
              <a:rPr lang="vi-VN" sz="1100" dirty="0">
                <a:latin typeface="Open Sans"/>
                <a:ea typeface="Open Sans"/>
                <a:cs typeface="Open Sans"/>
                <a:sym typeface="Open Sans"/>
              </a:rPr>
              <a:t> xem như </a:t>
            </a:r>
            <a:r>
              <a:rPr lang="vi-VN" sz="1100" dirty="0" err="1">
                <a:latin typeface="Open Sans"/>
                <a:ea typeface="Open Sans"/>
                <a:cs typeface="Open Sans"/>
                <a:sym typeface="Open Sans"/>
              </a:rPr>
              <a:t>ngoại</a:t>
            </a:r>
            <a:r>
              <a:rPr lang="vi-VN" sz="1100" dirty="0">
                <a:latin typeface="Open Sans"/>
                <a:ea typeface="Open Sans"/>
                <a:cs typeface="Open Sans"/>
                <a:sym typeface="Open Sans"/>
              </a:rPr>
              <a:t> </a:t>
            </a:r>
            <a:r>
              <a:rPr lang="vi-VN" sz="1100" dirty="0" err="1">
                <a:latin typeface="Open Sans"/>
                <a:ea typeface="Open Sans"/>
                <a:cs typeface="Open Sans"/>
                <a:sym typeface="Open Sans"/>
              </a:rPr>
              <a:t>lệ</a:t>
            </a:r>
            <a:r>
              <a:rPr lang="vi-VN" sz="1100" dirty="0">
                <a:latin typeface="Open Sans"/>
                <a:ea typeface="Open Sans"/>
                <a:cs typeface="Open Sans"/>
                <a:sym typeface="Open Sans"/>
              </a:rPr>
              <a:t> trong </a:t>
            </a:r>
            <a:r>
              <a:rPr lang="vi-VN" sz="1100" dirty="0" err="1">
                <a:latin typeface="Open Sans"/>
                <a:ea typeface="Open Sans"/>
                <a:cs typeface="Open Sans"/>
                <a:sym typeface="Open Sans"/>
              </a:rPr>
              <a:t>bộ</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dữ</a:t>
            </a:r>
            <a:r>
              <a:rPr lang="vi-VN" sz="1100" dirty="0">
                <a:latin typeface="Open Sans"/>
                <a:ea typeface="Open Sans"/>
                <a:cs typeface="Open Sans"/>
                <a:sym typeface="Open Sans"/>
              </a:rPr>
              <a:t> </a:t>
            </a:r>
            <a:r>
              <a:rPr lang="vi-VN" sz="1100" dirty="0" err="1">
                <a:latin typeface="Open Sans"/>
                <a:ea typeface="Open Sans"/>
                <a:cs typeface="Open Sans"/>
                <a:sym typeface="Open Sans"/>
              </a:rPr>
              <a:t>liệu</a:t>
            </a:r>
            <a:r>
              <a:rPr lang="vi-VN" sz="1100" dirty="0">
                <a:latin typeface="Open Sans"/>
                <a:ea typeface="Open Sans"/>
                <a:cs typeface="Open Sans"/>
                <a:sym typeface="Open Sans"/>
              </a:rPr>
              <a:t>.</a:t>
            </a:r>
          </a:p>
          <a:p>
            <a:endParaRPr lang="en-GB" dirty="0"/>
          </a:p>
        </p:txBody>
      </p:sp>
      <p:pic>
        <p:nvPicPr>
          <p:cNvPr id="3" name="Picture 2">
            <a:extLst>
              <a:ext uri="{FF2B5EF4-FFF2-40B4-BE49-F238E27FC236}">
                <a16:creationId xmlns:a16="http://schemas.microsoft.com/office/drawing/2014/main" id="{7457E8A0-CD26-4F48-B7B1-A0C962BE2371}"/>
              </a:ext>
            </a:extLst>
          </p:cNvPr>
          <p:cNvPicPr>
            <a:picLocks noChangeAspect="1"/>
          </p:cNvPicPr>
          <p:nvPr/>
        </p:nvPicPr>
        <p:blipFill>
          <a:blip r:embed="rId2"/>
          <a:stretch>
            <a:fillRect/>
          </a:stretch>
        </p:blipFill>
        <p:spPr>
          <a:xfrm>
            <a:off x="4653421" y="1616640"/>
            <a:ext cx="4460183" cy="1910220"/>
          </a:xfrm>
          <a:prstGeom prst="rect">
            <a:avLst/>
          </a:prstGeom>
        </p:spPr>
      </p:pic>
    </p:spTree>
    <p:extLst>
      <p:ext uri="{BB962C8B-B14F-4D97-AF65-F5344CB8AC3E}">
        <p14:creationId xmlns:p14="http://schemas.microsoft.com/office/powerpoint/2010/main" val="237748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814192" y="1246340"/>
            <a:ext cx="3757808" cy="1759510"/>
          </a:xfrm>
        </p:spPr>
        <p:txBody>
          <a:bodyPr/>
          <a:lstStyle/>
          <a:p>
            <a:r>
              <a:rPr lang="vi-VN" sz="2400" dirty="0" err="1"/>
              <a:t>Các</a:t>
            </a:r>
            <a:r>
              <a:rPr lang="vi-VN" sz="2400" dirty="0"/>
              <a:t> </a:t>
            </a:r>
            <a:r>
              <a:rPr lang="vi-VN" sz="2400" dirty="0" err="1"/>
              <a:t>nghề</a:t>
            </a:r>
            <a:r>
              <a:rPr lang="vi-VN" sz="2400" dirty="0"/>
              <a:t> </a:t>
            </a:r>
            <a:r>
              <a:rPr lang="vi-VN" sz="2400" dirty="0" err="1"/>
              <a:t>nghiệp</a:t>
            </a:r>
            <a:r>
              <a:rPr lang="vi-VN" sz="2400" dirty="0"/>
              <a:t> </a:t>
            </a:r>
            <a:r>
              <a:rPr lang="vi-VN" sz="2400" dirty="0" err="1"/>
              <a:t>đạt</a:t>
            </a:r>
            <a:r>
              <a:rPr lang="vi-VN" sz="2400" dirty="0"/>
              <a:t> CVR cao hơn khi không </a:t>
            </a:r>
            <a:r>
              <a:rPr lang="vi-VN" sz="2400" dirty="0" err="1"/>
              <a:t>có</a:t>
            </a:r>
            <a:r>
              <a:rPr lang="vi-VN" sz="2400" dirty="0"/>
              <a:t> </a:t>
            </a:r>
            <a:r>
              <a:rPr lang="vi-VN" sz="2400" dirty="0" err="1"/>
              <a:t>khoản</a:t>
            </a:r>
            <a:r>
              <a:rPr lang="vi-VN" sz="2400" dirty="0"/>
              <a:t> vay </a:t>
            </a:r>
            <a:r>
              <a:rPr lang="vi-VN" sz="2400" dirty="0" err="1"/>
              <a:t>cá</a:t>
            </a:r>
            <a:r>
              <a:rPr lang="vi-VN" sz="2400" dirty="0"/>
              <a:t> nhân</a:t>
            </a:r>
            <a:endParaRPr lang="en-GB" sz="2400"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814192" y="2931090"/>
            <a:ext cx="3676388" cy="2079320"/>
          </a:xfrm>
        </p:spPr>
        <p:txBody>
          <a:bodyPr/>
          <a:lstStyle/>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Thất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nghiệp</a:t>
            </a: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Quản</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trị</a:t>
            </a:r>
            <a:r>
              <a:rPr lang="vi-VN" sz="1100" dirty="0">
                <a:latin typeface="Open Sans"/>
                <a:ea typeface="Open Sans"/>
                <a:cs typeface="Open Sans"/>
                <a:sym typeface="Open Sans"/>
              </a:rPr>
              <a:t> viên </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Quản</a:t>
            </a:r>
            <a:r>
              <a:rPr lang="vi-VN" sz="1100" dirty="0">
                <a:latin typeface="Open Sans"/>
                <a:ea typeface="Open Sans"/>
                <a:cs typeface="Open Sans"/>
                <a:sym typeface="Open Sans"/>
              </a:rPr>
              <a:t> </a:t>
            </a:r>
            <a:r>
              <a:rPr lang="vi-VN" sz="1100" dirty="0" err="1">
                <a:latin typeface="Open Sans"/>
                <a:ea typeface="Open Sans"/>
                <a:cs typeface="Open Sans"/>
                <a:sym typeface="Open Sans"/>
              </a:rPr>
              <a:t>lý</a:t>
            </a:r>
            <a:r>
              <a:rPr lang="vi-VN" sz="1100" dirty="0">
                <a:latin typeface="Open Sans"/>
                <a:ea typeface="Open Sans"/>
                <a:cs typeface="Open Sans"/>
                <a:sym typeface="Open Sans"/>
              </a:rPr>
              <a:t> </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Chủ</a:t>
            </a:r>
            <a:r>
              <a:rPr lang="vi-VN" sz="1100" dirty="0">
                <a:latin typeface="Open Sans"/>
                <a:ea typeface="Open Sans"/>
                <a:cs typeface="Open Sans"/>
                <a:sym typeface="Open Sans"/>
              </a:rPr>
              <a:t> doanh </a:t>
            </a:r>
            <a:r>
              <a:rPr lang="vi-VN" sz="1100" dirty="0" err="1">
                <a:latin typeface="Open Sans"/>
                <a:ea typeface="Open Sans"/>
                <a:cs typeface="Open Sans"/>
                <a:sym typeface="Open Sans"/>
              </a:rPr>
              <a:t>nghiệp</a:t>
            </a:r>
            <a:endParaRPr lang="vi-VN" sz="1100" dirty="0">
              <a:latin typeface="Open Sans"/>
              <a:ea typeface="Open Sans"/>
              <a:cs typeface="Open Sans"/>
              <a:sym typeface="Open Sans"/>
            </a:endParaRPr>
          </a:p>
          <a:p>
            <a:pPr indent="-298450">
              <a:buSzPts val="1100"/>
              <a:buFont typeface="Open Sans"/>
              <a:buChar char="-"/>
            </a:pPr>
            <a:r>
              <a:rPr lang="vi-VN" sz="1100" dirty="0">
                <a:latin typeface="Open Sans"/>
                <a:ea typeface="Open Sans"/>
                <a:cs typeface="Open Sans"/>
                <a:sym typeface="Open Sans"/>
              </a:rPr>
              <a:t>Lao </a:t>
            </a:r>
            <a:r>
              <a:rPr lang="vi-VN" sz="1100" dirty="0" err="1">
                <a:latin typeface="Open Sans"/>
                <a:ea typeface="Open Sans"/>
                <a:cs typeface="Open Sans"/>
                <a:sym typeface="Open Sans"/>
              </a:rPr>
              <a:t>động</a:t>
            </a:r>
            <a:r>
              <a:rPr lang="vi-VN" sz="1100" dirty="0">
                <a:latin typeface="Open Sans"/>
                <a:ea typeface="Open Sans"/>
                <a:cs typeface="Open Sans"/>
                <a:sym typeface="Open Sans"/>
              </a:rPr>
              <a:t> tay chân</a:t>
            </a:r>
            <a:endParaRPr lang="en-GB" dirty="0"/>
          </a:p>
        </p:txBody>
      </p:sp>
      <p:pic>
        <p:nvPicPr>
          <p:cNvPr id="8" name="Picture 7">
            <a:extLst>
              <a:ext uri="{FF2B5EF4-FFF2-40B4-BE49-F238E27FC236}">
                <a16:creationId xmlns:a16="http://schemas.microsoft.com/office/drawing/2014/main" id="{DE4B9289-E240-43EA-B0AE-AE6EEE1F5729}"/>
              </a:ext>
            </a:extLst>
          </p:cNvPr>
          <p:cNvPicPr>
            <a:picLocks noChangeAspect="1"/>
          </p:cNvPicPr>
          <p:nvPr/>
        </p:nvPicPr>
        <p:blipFill>
          <a:blip r:embed="rId2"/>
          <a:stretch>
            <a:fillRect/>
          </a:stretch>
        </p:blipFill>
        <p:spPr>
          <a:xfrm>
            <a:off x="4724018" y="1305731"/>
            <a:ext cx="4338909" cy="2532037"/>
          </a:xfrm>
          <a:prstGeom prst="rect">
            <a:avLst/>
          </a:prstGeom>
        </p:spPr>
      </p:pic>
    </p:spTree>
    <p:extLst>
      <p:ext uri="{BB962C8B-B14F-4D97-AF65-F5344CB8AC3E}">
        <p14:creationId xmlns:p14="http://schemas.microsoft.com/office/powerpoint/2010/main" val="2805474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7A23E5-9D23-4C68-8AD8-042C2A2E1D8E}"/>
              </a:ext>
            </a:extLst>
          </p:cNvPr>
          <p:cNvSpPr>
            <a:spLocks noGrp="1"/>
          </p:cNvSpPr>
          <p:nvPr>
            <p:ph type="title"/>
          </p:nvPr>
        </p:nvSpPr>
        <p:spPr>
          <a:xfrm>
            <a:off x="814192" y="1246340"/>
            <a:ext cx="3757808" cy="1759510"/>
          </a:xfrm>
        </p:spPr>
        <p:txBody>
          <a:bodyPr/>
          <a:lstStyle/>
          <a:p>
            <a:r>
              <a:rPr lang="vi-VN" sz="2400" dirty="0" err="1"/>
              <a:t>Các</a:t>
            </a:r>
            <a:r>
              <a:rPr lang="vi-VN" sz="2400" dirty="0"/>
              <a:t> </a:t>
            </a:r>
            <a:r>
              <a:rPr lang="vi-VN" sz="2400" dirty="0" err="1"/>
              <a:t>nghề</a:t>
            </a:r>
            <a:r>
              <a:rPr lang="vi-VN" sz="2400" dirty="0"/>
              <a:t> </a:t>
            </a:r>
            <a:r>
              <a:rPr lang="vi-VN" sz="2400" dirty="0" err="1"/>
              <a:t>nghiệp</a:t>
            </a:r>
            <a:r>
              <a:rPr lang="vi-VN" sz="2400" dirty="0"/>
              <a:t> </a:t>
            </a:r>
            <a:r>
              <a:rPr lang="vi-VN" sz="2400" dirty="0" err="1"/>
              <a:t>đạt</a:t>
            </a:r>
            <a:r>
              <a:rPr lang="vi-VN" sz="2400" dirty="0"/>
              <a:t> CVR cao hơn khi đang </a:t>
            </a:r>
            <a:r>
              <a:rPr lang="vi-VN" sz="2400" dirty="0" err="1"/>
              <a:t>có</a:t>
            </a:r>
            <a:r>
              <a:rPr lang="vi-VN" sz="2400" dirty="0"/>
              <a:t> </a:t>
            </a:r>
            <a:r>
              <a:rPr lang="vi-VN" sz="2400" dirty="0" err="1"/>
              <a:t>khoản</a:t>
            </a:r>
            <a:r>
              <a:rPr lang="vi-VN" sz="2400" dirty="0"/>
              <a:t> vay mua </a:t>
            </a:r>
            <a:r>
              <a:rPr lang="vi-VN" sz="2400" dirty="0" err="1"/>
              <a:t>nhà</a:t>
            </a:r>
            <a:endParaRPr lang="en-GB" sz="2400" dirty="0"/>
          </a:p>
        </p:txBody>
      </p:sp>
      <p:sp>
        <p:nvSpPr>
          <p:cNvPr id="5" name="Subtitle 4">
            <a:extLst>
              <a:ext uri="{FF2B5EF4-FFF2-40B4-BE49-F238E27FC236}">
                <a16:creationId xmlns:a16="http://schemas.microsoft.com/office/drawing/2014/main" id="{A71CE74C-9A1D-423F-A185-9805D0C6E0FD}"/>
              </a:ext>
            </a:extLst>
          </p:cNvPr>
          <p:cNvSpPr>
            <a:spLocks noGrp="1"/>
          </p:cNvSpPr>
          <p:nvPr>
            <p:ph type="subTitle" idx="1"/>
          </p:nvPr>
        </p:nvSpPr>
        <p:spPr>
          <a:xfrm>
            <a:off x="814192" y="2931090"/>
            <a:ext cx="3676388" cy="2079320"/>
          </a:xfrm>
        </p:spPr>
        <p:txBody>
          <a:bodyPr/>
          <a:lstStyle/>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Học</a:t>
            </a:r>
            <a:r>
              <a:rPr lang="vi-VN" sz="1100" dirty="0">
                <a:latin typeface="Open Sans"/>
                <a:ea typeface="Open Sans"/>
                <a:cs typeface="Open Sans"/>
                <a:sym typeface="Open Sans"/>
              </a:rPr>
              <a:t> sinh </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Nghỉ</a:t>
            </a:r>
            <a:r>
              <a:rPr lang="vi-VN" sz="1100" dirty="0">
                <a:latin typeface="Open Sans"/>
                <a:ea typeface="Open Sans"/>
                <a:cs typeface="Open Sans"/>
                <a:sym typeface="Open Sans"/>
              </a:rPr>
              <a:t> hưu</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Thất</a:t>
            </a:r>
            <a:r>
              <a:rPr lang="vi-VN" sz="1100" dirty="0">
                <a:latin typeface="Open Sans"/>
                <a:ea typeface="Open Sans"/>
                <a:cs typeface="Open Sans"/>
                <a:sym typeface="Open Sans"/>
              </a:rPr>
              <a:t> </a:t>
            </a:r>
            <a:r>
              <a:rPr lang="vi-VN" sz="1100" dirty="0" err="1">
                <a:latin typeface="Open Sans"/>
                <a:ea typeface="Open Sans"/>
                <a:cs typeface="Open Sans"/>
                <a:sym typeface="Open Sans"/>
              </a:rPr>
              <a:t>nghiệp</a:t>
            </a:r>
            <a:endParaRPr lang="vi-VN"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Quản</a:t>
            </a:r>
            <a:r>
              <a:rPr lang="vi-VN" sz="1100" dirty="0">
                <a:latin typeface="Open Sans"/>
                <a:ea typeface="Open Sans"/>
                <a:cs typeface="Open Sans"/>
                <a:sym typeface="Open Sans"/>
              </a:rPr>
              <a:t> </a:t>
            </a:r>
            <a:r>
              <a:rPr lang="vi-VN" sz="1100" dirty="0" err="1">
                <a:latin typeface="Open Sans"/>
                <a:ea typeface="Open Sans"/>
                <a:cs typeface="Open Sans"/>
                <a:sym typeface="Open Sans"/>
              </a:rPr>
              <a:t>trị</a:t>
            </a:r>
            <a:r>
              <a:rPr lang="vi-VN" sz="1100" dirty="0">
                <a:latin typeface="Open Sans"/>
                <a:ea typeface="Open Sans"/>
                <a:cs typeface="Open Sans"/>
                <a:sym typeface="Open Sans"/>
              </a:rPr>
              <a:t> viên</a:t>
            </a:r>
          </a:p>
          <a:p>
            <a:pPr marL="457200" lvl="0" indent="-298450" algn="l" rtl="0">
              <a:spcBef>
                <a:spcPts val="0"/>
              </a:spcBef>
              <a:spcAft>
                <a:spcPts val="0"/>
              </a:spcAft>
              <a:buSzPts val="1100"/>
              <a:buFont typeface="Open Sans"/>
              <a:buChar char="-"/>
            </a:pPr>
            <a:r>
              <a:rPr lang="vi-VN" sz="1100" dirty="0" err="1">
                <a:latin typeface="Open Sans"/>
                <a:ea typeface="Open Sans"/>
                <a:cs typeface="Open Sans"/>
                <a:sym typeface="Open Sans"/>
              </a:rPr>
              <a:t>Kỹ</a:t>
            </a:r>
            <a:r>
              <a:rPr lang="vi-VN" sz="1100" dirty="0">
                <a:latin typeface="Open Sans"/>
                <a:ea typeface="Open Sans"/>
                <a:cs typeface="Open Sans"/>
                <a:sym typeface="Open Sans"/>
              </a:rPr>
              <a:t> </a:t>
            </a:r>
            <a:r>
              <a:rPr lang="vi-VN" sz="1100" dirty="0" err="1">
                <a:latin typeface="Open Sans"/>
                <a:ea typeface="Open Sans"/>
                <a:cs typeface="Open Sans"/>
                <a:sym typeface="Open Sans"/>
              </a:rPr>
              <a:t>thuật</a:t>
            </a:r>
            <a:r>
              <a:rPr lang="vi-VN" sz="1100" dirty="0">
                <a:latin typeface="Open Sans"/>
                <a:ea typeface="Open Sans"/>
                <a:cs typeface="Open Sans"/>
                <a:sym typeface="Open Sans"/>
              </a:rPr>
              <a:t> viên</a:t>
            </a:r>
          </a:p>
          <a:p>
            <a:pPr indent="-298450">
              <a:buSzPts val="1100"/>
              <a:buFont typeface="Open Sans"/>
              <a:buChar char="-"/>
            </a:pPr>
            <a:r>
              <a:rPr lang="vi-VN" sz="1100" dirty="0" err="1">
                <a:latin typeface="Open Sans"/>
                <a:ea typeface="Open Sans"/>
                <a:cs typeface="Open Sans"/>
                <a:sym typeface="Open Sans"/>
              </a:rPr>
              <a:t>Chủ</a:t>
            </a:r>
            <a:r>
              <a:rPr lang="vi-VN" sz="1100" dirty="0">
                <a:latin typeface="Open Sans"/>
                <a:ea typeface="Open Sans"/>
                <a:cs typeface="Open Sans"/>
                <a:sym typeface="Open Sans"/>
              </a:rPr>
              <a:t> doanh </a:t>
            </a:r>
            <a:r>
              <a:rPr lang="vi-VN" sz="1100" dirty="0" err="1">
                <a:latin typeface="Open Sans"/>
                <a:ea typeface="Open Sans"/>
                <a:cs typeface="Open Sans"/>
                <a:sym typeface="Open Sans"/>
              </a:rPr>
              <a:t>nghiệp</a:t>
            </a:r>
            <a:r>
              <a:rPr lang="vi-VN" sz="1100" dirty="0">
                <a:latin typeface="Open Sans"/>
                <a:ea typeface="Open Sans"/>
                <a:cs typeface="Open Sans"/>
                <a:sym typeface="Open Sans"/>
              </a:rPr>
              <a:t> </a:t>
            </a:r>
          </a:p>
          <a:p>
            <a:pPr indent="-298450">
              <a:buSzPts val="1100"/>
              <a:buFont typeface="Open Sans"/>
              <a:buChar char="-"/>
            </a:pPr>
            <a:r>
              <a:rPr lang="vi-VN" sz="1100" dirty="0" err="1">
                <a:latin typeface="Open Sans"/>
                <a:ea typeface="Open Sans"/>
                <a:cs typeface="Open Sans"/>
                <a:sym typeface="Open Sans"/>
              </a:rPr>
              <a:t>Nghề</a:t>
            </a:r>
            <a:r>
              <a:rPr lang="vi-VN" sz="1100" dirty="0">
                <a:latin typeface="Open Sans"/>
                <a:ea typeface="Open Sans"/>
                <a:cs typeface="Open Sans"/>
                <a:sym typeface="Open Sans"/>
              </a:rPr>
              <a:t> </a:t>
            </a:r>
            <a:r>
              <a:rPr lang="vi-VN" sz="1100" dirty="0" err="1">
                <a:latin typeface="Open Sans"/>
                <a:ea typeface="Open Sans"/>
                <a:cs typeface="Open Sans"/>
                <a:sym typeface="Open Sans"/>
              </a:rPr>
              <a:t>dịch</a:t>
            </a:r>
            <a:r>
              <a:rPr lang="vi-VN" sz="1100" dirty="0">
                <a:latin typeface="Open Sans"/>
                <a:ea typeface="Open Sans"/>
                <a:cs typeface="Open Sans"/>
                <a:sym typeface="Open Sans"/>
              </a:rPr>
              <a:t> </a:t>
            </a:r>
            <a:r>
              <a:rPr lang="vi-VN" sz="1100" dirty="0" err="1">
                <a:latin typeface="Open Sans"/>
                <a:ea typeface="Open Sans"/>
                <a:cs typeface="Open Sans"/>
                <a:sym typeface="Open Sans"/>
              </a:rPr>
              <a:t>vụ</a:t>
            </a:r>
            <a:endParaRPr lang="vi-VN" sz="1100" dirty="0">
              <a:latin typeface="Open Sans"/>
              <a:ea typeface="Open Sans"/>
              <a:cs typeface="Open Sans"/>
              <a:sym typeface="Open Sans"/>
            </a:endParaRPr>
          </a:p>
        </p:txBody>
      </p:sp>
      <p:pic>
        <p:nvPicPr>
          <p:cNvPr id="7" name="Picture 6">
            <a:extLst>
              <a:ext uri="{FF2B5EF4-FFF2-40B4-BE49-F238E27FC236}">
                <a16:creationId xmlns:a16="http://schemas.microsoft.com/office/drawing/2014/main" id="{2782D0E5-0A09-40F0-87A9-2DCF7F7A144E}"/>
              </a:ext>
            </a:extLst>
          </p:cNvPr>
          <p:cNvPicPr>
            <a:picLocks noChangeAspect="1"/>
          </p:cNvPicPr>
          <p:nvPr/>
        </p:nvPicPr>
        <p:blipFill>
          <a:blip r:embed="rId2"/>
          <a:stretch>
            <a:fillRect/>
          </a:stretch>
        </p:blipFill>
        <p:spPr>
          <a:xfrm>
            <a:off x="4771786" y="1719585"/>
            <a:ext cx="4372214" cy="2423010"/>
          </a:xfrm>
          <a:prstGeom prst="rect">
            <a:avLst/>
          </a:prstGeom>
        </p:spPr>
      </p:pic>
    </p:spTree>
    <p:extLst>
      <p:ext uri="{BB962C8B-B14F-4D97-AF65-F5344CB8AC3E}">
        <p14:creationId xmlns:p14="http://schemas.microsoft.com/office/powerpoint/2010/main" val="53002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729450" y="1202499"/>
            <a:ext cx="7688700" cy="382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err="1"/>
              <a:t>Kết</a:t>
            </a:r>
            <a:r>
              <a:rPr lang="vi-VN" sz="2000" dirty="0"/>
              <a:t> </a:t>
            </a:r>
            <a:r>
              <a:rPr lang="vi-VN" sz="2000" dirty="0" err="1"/>
              <a:t>luận</a:t>
            </a:r>
            <a:endParaRPr sz="2000" dirty="0"/>
          </a:p>
        </p:txBody>
      </p:sp>
      <p:sp>
        <p:nvSpPr>
          <p:cNvPr id="449" name="Google Shape;449;p47"/>
          <p:cNvSpPr txBox="1">
            <a:spLocks noGrp="1"/>
          </p:cNvSpPr>
          <p:nvPr>
            <p:ph type="body" idx="1"/>
          </p:nvPr>
        </p:nvSpPr>
        <p:spPr>
          <a:xfrm>
            <a:off x="729450" y="1584542"/>
            <a:ext cx="7688700" cy="3438396"/>
          </a:xfrm>
          <a:prstGeom prst="rect">
            <a:avLst/>
          </a:prstGeom>
        </p:spPr>
        <p:txBody>
          <a:bodyPr spcFirstLastPara="1" wrap="square" lIns="91425" tIns="91425" rIns="91425" bIns="91425" anchor="t" anchorCtr="0">
            <a:noAutofit/>
          </a:bodyPr>
          <a:lstStyle/>
          <a:p>
            <a:pPr marL="228600" indent="-228600">
              <a:spcAft>
                <a:spcPts val="1600"/>
              </a:spcAft>
              <a:buFont typeface="+mj-lt"/>
              <a:buAutoNum type="arabicPeriod"/>
            </a:pPr>
            <a:endParaRPr lang="vi-VN" sz="1000" dirty="0">
              <a:latin typeface="Open Sans"/>
              <a:ea typeface="Open Sans"/>
              <a:cs typeface="Open Sans"/>
              <a:sym typeface="Open Sans"/>
            </a:endParaRPr>
          </a:p>
          <a:p>
            <a:pPr marL="228600" indent="-228600">
              <a:spcAft>
                <a:spcPts val="1600"/>
              </a:spcAft>
              <a:buFont typeface="+mj-lt"/>
              <a:buAutoNum type="arabicPeriod"/>
            </a:pPr>
            <a:r>
              <a:rPr lang="vi-VN" sz="1000" dirty="0" err="1">
                <a:latin typeface="Open Sans"/>
                <a:ea typeface="Open Sans"/>
                <a:cs typeface="Open Sans"/>
                <a:sym typeface="Open Sans"/>
              </a:rPr>
              <a:t>Nhóm</a:t>
            </a:r>
            <a:r>
              <a:rPr lang="vi-VN" sz="1000" dirty="0">
                <a:latin typeface="Open Sans"/>
                <a:ea typeface="Open Sans"/>
                <a:cs typeface="Open Sans"/>
                <a:sym typeface="Open Sans"/>
              </a:rPr>
              <a:t> </a:t>
            </a:r>
            <a:r>
              <a:rPr lang="vi-VN" sz="1000" dirty="0" err="1">
                <a:latin typeface="Open Sans"/>
                <a:ea typeface="Open Sans"/>
                <a:cs typeface="Open Sans"/>
                <a:sym typeface="Open Sans"/>
              </a:rPr>
              <a:t>độc</a:t>
            </a:r>
            <a:r>
              <a:rPr lang="vi-VN" sz="1000" dirty="0">
                <a:latin typeface="Open Sans"/>
                <a:ea typeface="Open Sans"/>
                <a:cs typeface="Open Sans"/>
                <a:sym typeface="Open Sans"/>
              </a:rPr>
              <a:t> thân </a:t>
            </a:r>
            <a:r>
              <a:rPr lang="vi-VN" sz="1000" dirty="0" err="1">
                <a:latin typeface="Lato" panose="020F0502020204030203" pitchFamily="34" charset="0"/>
                <a:ea typeface="Lato" panose="020F0502020204030203" pitchFamily="34" charset="0"/>
                <a:cs typeface="Lato" panose="020F0502020204030203" pitchFamily="34" charset="0"/>
                <a:sym typeface="Open Sans"/>
              </a:rPr>
              <a:t>là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khách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sẵn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sàng</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đầu</a:t>
            </a:r>
            <a:r>
              <a:rPr lang="vi-VN" sz="1000" dirty="0">
                <a:latin typeface="Lato" panose="020F0502020204030203" pitchFamily="34" charset="0"/>
                <a:ea typeface="Lato" panose="020F0502020204030203" pitchFamily="34" charset="0"/>
                <a:cs typeface="Lato" panose="020F0502020204030203" pitchFamily="34" charset="0"/>
                <a:sym typeface="Open Sans"/>
              </a:rPr>
              <a:t> tư </a:t>
            </a:r>
            <a:r>
              <a:rPr lang="vi-VN" sz="1000" dirty="0" err="1">
                <a:latin typeface="Lato" panose="020F0502020204030203" pitchFamily="34" charset="0"/>
                <a:ea typeface="Lato" panose="020F0502020204030203" pitchFamily="34" charset="0"/>
                <a:cs typeface="Lato" panose="020F0502020204030203" pitchFamily="34" charset="0"/>
                <a:sym typeface="Open Sans"/>
              </a:rPr>
              <a:t>vào</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các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hình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thức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tiết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kiệm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hạn</a:t>
            </a:r>
            <a:r>
              <a:rPr lang="vi-VN" sz="1000" dirty="0">
                <a:latin typeface="Lato" panose="020F0502020204030203" pitchFamily="34" charset="0"/>
                <a:ea typeface="Lato" panose="020F0502020204030203" pitchFamily="34" charset="0"/>
                <a:cs typeface="Lato" panose="020F0502020204030203" pitchFamily="34" charset="0"/>
                <a:sym typeface="Open Sans"/>
              </a:rPr>
              <a:t> hơn, do chưa </a:t>
            </a:r>
            <a:r>
              <a:rPr lang="vi-VN" sz="1000" dirty="0" err="1">
                <a:latin typeface="Lato" panose="020F0502020204030203" pitchFamily="34" charset="0"/>
                <a:ea typeface="Lato" panose="020F0502020204030203" pitchFamily="34" charset="0"/>
                <a:cs typeface="Lato" panose="020F0502020204030203" pitchFamily="34" charset="0"/>
                <a:sym typeface="Open Sans"/>
              </a:rPr>
              <a:t>phải</a:t>
            </a:r>
            <a:r>
              <a:rPr lang="vi-VN" sz="1000" dirty="0">
                <a:latin typeface="Lato" panose="020F0502020204030203" pitchFamily="34" charset="0"/>
                <a:ea typeface="Lato" panose="020F0502020204030203" pitchFamily="34" charset="0"/>
                <a:cs typeface="Lato" panose="020F0502020204030203" pitchFamily="34" charset="0"/>
                <a:sym typeface="Open Sans"/>
              </a:rPr>
              <a:t> chia </a:t>
            </a:r>
            <a:r>
              <a:rPr lang="vi-VN" sz="1000" dirty="0" err="1">
                <a:latin typeface="Lato" panose="020F0502020204030203" pitchFamily="34" charset="0"/>
                <a:ea typeface="Lato" panose="020F0502020204030203" pitchFamily="34" charset="0"/>
                <a:cs typeface="Lato" panose="020F0502020204030203" pitchFamily="34" charset="0"/>
                <a:sym typeface="Open Sans"/>
              </a:rPr>
              <a:t>sẻ</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trách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nhiệm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tài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chính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với</a:t>
            </a:r>
            <a:r>
              <a:rPr lang="vi-VN" sz="1000" dirty="0">
                <a:latin typeface="Lato" panose="020F0502020204030203" pitchFamily="34" charset="0"/>
                <a:ea typeface="Lato" panose="020F0502020204030203" pitchFamily="34" charset="0"/>
                <a:cs typeface="Lato" panose="020F0502020204030203" pitchFamily="34" charset="0"/>
                <a:sym typeface="Open Sans"/>
              </a:rPr>
              <a:t> gia </a:t>
            </a:r>
            <a:r>
              <a:rPr lang="vi-VN" sz="1000" dirty="0" err="1">
                <a:latin typeface="Lato" panose="020F0502020204030203" pitchFamily="34" charset="0"/>
                <a:ea typeface="Lato" panose="020F0502020204030203" pitchFamily="34" charset="0"/>
                <a:cs typeface="Lato" panose="020F0502020204030203" pitchFamily="34" charset="0"/>
                <a:sym typeface="Open Sans"/>
              </a:rPr>
              <a:t>đình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vào</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các</a:t>
            </a:r>
            <a:r>
              <a:rPr lang="vi-VN" sz="1000" dirty="0">
                <a:latin typeface="Lato" panose="020F0502020204030203" pitchFamily="34" charset="0"/>
                <a:ea typeface="Lato" panose="020F0502020204030203" pitchFamily="34" charset="0"/>
                <a:cs typeface="Lato" panose="020F0502020204030203" pitchFamily="34" charset="0"/>
                <a:sym typeface="Open Sans"/>
              </a:rPr>
              <a:t> nhu </a:t>
            </a:r>
            <a:r>
              <a:rPr lang="vi-VN" sz="1000" dirty="0" err="1">
                <a:latin typeface="Lato" panose="020F0502020204030203" pitchFamily="34" charset="0"/>
                <a:ea typeface="Lato" panose="020F0502020204030203" pitchFamily="34" charset="0"/>
                <a:cs typeface="Lato" panose="020F0502020204030203" pitchFamily="34" charset="0"/>
                <a:sym typeface="Open Sans"/>
              </a:rPr>
              <a:t>cầu</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khác</a:t>
            </a:r>
            <a:r>
              <a:rPr lang="vi-VN" sz="1000" dirty="0">
                <a:latin typeface="Lato" panose="020F0502020204030203" pitchFamily="34" charset="0"/>
                <a:ea typeface="Lato" panose="020F0502020204030203" pitchFamily="34" charset="0"/>
                <a:cs typeface="Lato" panose="020F0502020204030203" pitchFamily="34" charset="0"/>
                <a:sym typeface="Open Sans"/>
              </a:rPr>
              <a:t> (như chi </a:t>
            </a:r>
            <a:r>
              <a:rPr lang="vi-VN" sz="1000" dirty="0" err="1">
                <a:latin typeface="Lato" panose="020F0502020204030203" pitchFamily="34" charset="0"/>
                <a:ea typeface="Lato" panose="020F0502020204030203" pitchFamily="34" charset="0"/>
                <a:cs typeface="Lato" panose="020F0502020204030203" pitchFamily="34" charset="0"/>
                <a:sym typeface="Open Sans"/>
              </a:rPr>
              <a:t>phí</a:t>
            </a:r>
            <a:r>
              <a:rPr lang="vi-VN" sz="1000" dirty="0">
                <a:latin typeface="Lato" panose="020F0502020204030203" pitchFamily="34" charset="0"/>
                <a:ea typeface="Lato" panose="020F0502020204030203" pitchFamily="34" charset="0"/>
                <a:cs typeface="Lato" panose="020F0502020204030203" pitchFamily="34" charset="0"/>
                <a:sym typeface="Open Sans"/>
              </a:rPr>
              <a:t> nuôi con,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nhà</a:t>
            </a:r>
            <a:r>
              <a:rPr lang="vi-VN" sz="1000" dirty="0">
                <a:latin typeface="Lato" panose="020F0502020204030203" pitchFamily="34" charset="0"/>
                <a:ea typeface="Lato" panose="020F0502020204030203" pitchFamily="34" charset="0"/>
                <a:cs typeface="Lato" panose="020F0502020204030203" pitchFamily="34" charset="0"/>
                <a:sym typeface="Open Sans"/>
              </a:rPr>
              <a:t> ở...).</a:t>
            </a:r>
            <a:r>
              <a:rPr lang="vi-VN" sz="1000" dirty="0">
                <a:latin typeface="Open Sans"/>
                <a:ea typeface="Open Sans"/>
                <a:cs typeface="Open Sans"/>
                <a:sym typeface="Open Sans"/>
              </a:rPr>
              <a:t>  </a:t>
            </a:r>
          </a:p>
          <a:p>
            <a:pPr marL="228600" indent="-228600">
              <a:spcAft>
                <a:spcPts val="1600"/>
              </a:spcAft>
              <a:buFont typeface="+mj-lt"/>
              <a:buAutoNum type="arabicPeriod"/>
            </a:pPr>
            <a:r>
              <a:rPr lang="vi-VN" sz="1000" dirty="0" err="1">
                <a:latin typeface="Open Sans"/>
                <a:ea typeface="Open Sans"/>
                <a:cs typeface="Open Sans"/>
                <a:sym typeface="Open Sans"/>
              </a:rPr>
              <a:t>Trình</a:t>
            </a:r>
            <a:r>
              <a:rPr lang="vi-VN" sz="1000" dirty="0">
                <a:latin typeface="Open Sans"/>
                <a:ea typeface="Open Sans"/>
                <a:cs typeface="Open Sans"/>
                <a:sym typeface="Open Sans"/>
              </a:rPr>
              <a:t> </a:t>
            </a:r>
            <a:r>
              <a:rPr lang="vi-VN" sz="1000" dirty="0" err="1">
                <a:latin typeface="Open Sans"/>
                <a:ea typeface="Open Sans"/>
                <a:cs typeface="Open Sans"/>
                <a:sym typeface="Open Sans"/>
              </a:rPr>
              <a:t>độ</a:t>
            </a:r>
            <a:r>
              <a:rPr lang="vi-VN" sz="1000" dirty="0">
                <a:latin typeface="Open Sans"/>
                <a:ea typeface="Open Sans"/>
                <a:cs typeface="Open Sans"/>
                <a:sym typeface="Open Sans"/>
              </a:rPr>
              <a:t> </a:t>
            </a:r>
            <a:r>
              <a:rPr lang="vi-VN" sz="1000" dirty="0" err="1">
                <a:latin typeface="Open Sans"/>
                <a:ea typeface="Open Sans"/>
                <a:cs typeface="Open Sans"/>
                <a:sym typeface="Open Sans"/>
              </a:rPr>
              <a:t>học</a:t>
            </a:r>
            <a:r>
              <a:rPr lang="vi-VN" sz="1000" dirty="0">
                <a:latin typeface="Open Sans"/>
                <a:ea typeface="Open Sans"/>
                <a:cs typeface="Open Sans"/>
                <a:sym typeface="Open Sans"/>
              </a:rPr>
              <a:t> </a:t>
            </a:r>
            <a:r>
              <a:rPr lang="vi-VN" sz="1000" dirty="0" err="1">
                <a:latin typeface="Open Sans"/>
                <a:ea typeface="Open Sans"/>
                <a:cs typeface="Open Sans"/>
                <a:sym typeface="Open Sans"/>
              </a:rPr>
              <a:t>vấn</a:t>
            </a:r>
            <a:r>
              <a:rPr lang="vi-VN" sz="1000" dirty="0">
                <a:latin typeface="Open Sans"/>
                <a:ea typeface="Open Sans"/>
                <a:cs typeface="Open Sans"/>
                <a:sym typeface="Open Sans"/>
              </a:rPr>
              <a:t> </a:t>
            </a:r>
            <a:r>
              <a:rPr lang="vi-VN" sz="1000" dirty="0" err="1">
                <a:latin typeface="Open Sans"/>
                <a:ea typeface="Open Sans"/>
                <a:cs typeface="Open Sans"/>
                <a:sym typeface="Open Sans"/>
              </a:rPr>
              <a:t>đại</a:t>
            </a:r>
            <a:r>
              <a:rPr lang="vi-VN" sz="1000" dirty="0">
                <a:latin typeface="Open Sans"/>
                <a:ea typeface="Open Sans"/>
                <a:cs typeface="Open Sans"/>
                <a:sym typeface="Open Sans"/>
              </a:rPr>
              <a:t> </a:t>
            </a:r>
            <a:r>
              <a:rPr lang="vi-VN" sz="1000" dirty="0" err="1">
                <a:latin typeface="Open Sans"/>
                <a:ea typeface="Open Sans"/>
                <a:cs typeface="Open Sans"/>
                <a:sym typeface="Open Sans"/>
              </a:rPr>
              <a:t>học</a:t>
            </a:r>
            <a:r>
              <a:rPr lang="vi-VN" sz="1000" dirty="0">
                <a:latin typeface="Open Sans"/>
                <a:ea typeface="Open Sans"/>
                <a:cs typeface="Open Sans"/>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là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khả</a:t>
            </a:r>
            <a:r>
              <a:rPr lang="vi-VN" sz="1000" dirty="0">
                <a:latin typeface="Lato" panose="020F0502020204030203" pitchFamily="34" charset="0"/>
                <a:ea typeface="Lato" panose="020F0502020204030203" pitchFamily="34" charset="0"/>
                <a:cs typeface="Lato" panose="020F0502020204030203" pitchFamily="34" charset="0"/>
                <a:sym typeface="Open Sans"/>
              </a:rPr>
              <a:t> năng </a:t>
            </a:r>
            <a:r>
              <a:rPr lang="vi-VN" sz="1000" dirty="0" err="1">
                <a:latin typeface="Lato" panose="020F0502020204030203" pitchFamily="34" charset="0"/>
                <a:ea typeface="Lato" panose="020F0502020204030203" pitchFamily="34" charset="0"/>
                <a:cs typeface="Lato" panose="020F0502020204030203" pitchFamily="34" charset="0"/>
                <a:sym typeface="Open Sans"/>
              </a:rPr>
              <a:t>kiếm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được</a:t>
            </a:r>
            <a:r>
              <a:rPr lang="vi-VN" sz="1000" dirty="0">
                <a:latin typeface="Lato" panose="020F0502020204030203" pitchFamily="34" charset="0"/>
                <a:ea typeface="Lato" panose="020F0502020204030203" pitchFamily="34" charset="0"/>
                <a:cs typeface="Lato" panose="020F0502020204030203" pitchFamily="34" charset="0"/>
                <a:sym typeface="Open Sans"/>
              </a:rPr>
              <a:t> thu </a:t>
            </a:r>
            <a:r>
              <a:rPr lang="vi-VN" sz="1000" dirty="0" err="1">
                <a:latin typeface="Lato" panose="020F0502020204030203" pitchFamily="34" charset="0"/>
                <a:ea typeface="Lato" panose="020F0502020204030203" pitchFamily="34" charset="0"/>
                <a:cs typeface="Lato" panose="020F0502020204030203" pitchFamily="34" charset="0"/>
                <a:sym typeface="Open Sans"/>
              </a:rPr>
              <a:t>nhập</a:t>
            </a:r>
            <a:r>
              <a:rPr lang="vi-VN" sz="1000" dirty="0">
                <a:latin typeface="Lato" panose="020F0502020204030203" pitchFamily="34" charset="0"/>
                <a:ea typeface="Lato" panose="020F0502020204030203" pitchFamily="34" charset="0"/>
                <a:cs typeface="Lato" panose="020F0502020204030203" pitchFamily="34" charset="0"/>
                <a:sym typeface="Open Sans"/>
              </a:rPr>
              <a:t> cao hơn </a:t>
            </a:r>
            <a:r>
              <a:rPr lang="vi-VN" sz="1000" dirty="0" err="1">
                <a:latin typeface="Lato" panose="020F0502020204030203" pitchFamily="34" charset="0"/>
                <a:ea typeface="Lato" panose="020F0502020204030203" pitchFamily="34" charset="0"/>
                <a:cs typeface="Lato" panose="020F0502020204030203" pitchFamily="34" charset="0"/>
                <a:sym typeface="Open Sans"/>
              </a:rPr>
              <a:t>và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sự</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ổn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định</a:t>
            </a:r>
            <a:r>
              <a:rPr lang="vi-VN" sz="1000" dirty="0">
                <a:latin typeface="Lato" panose="020F0502020204030203" pitchFamily="34" charset="0"/>
                <a:ea typeface="Lato" panose="020F0502020204030203" pitchFamily="34" charset="0"/>
                <a:cs typeface="Lato" panose="020F0502020204030203" pitchFamily="34" charset="0"/>
                <a:sym typeface="Open Sans"/>
              </a:rPr>
              <a:t> công </a:t>
            </a:r>
            <a:r>
              <a:rPr lang="vi-VN" sz="1000" dirty="0" err="1">
                <a:latin typeface="Lato" panose="020F0502020204030203" pitchFamily="34" charset="0"/>
                <a:ea typeface="Lato" panose="020F0502020204030203" pitchFamily="34" charset="0"/>
                <a:cs typeface="Lato" panose="020F0502020204030203" pitchFamily="34" charset="0"/>
                <a:sym typeface="Open Sans"/>
              </a:rPr>
              <a:t>việc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tốt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giúp</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họ</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sẵn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sàng</a:t>
            </a:r>
            <a:r>
              <a:rPr lang="vi-VN" sz="1000" dirty="0">
                <a:latin typeface="Lato" panose="020F0502020204030203" pitchFamily="34" charset="0"/>
                <a:ea typeface="Lato" panose="020F0502020204030203" pitchFamily="34" charset="0"/>
                <a:cs typeface="Lato" panose="020F0502020204030203" pitchFamily="34" charset="0"/>
                <a:sym typeface="Open Sans"/>
              </a:rPr>
              <a:t> hơn khi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đầu</a:t>
            </a:r>
            <a:r>
              <a:rPr lang="vi-VN" sz="1000" dirty="0">
                <a:latin typeface="Lato" panose="020F0502020204030203" pitchFamily="34" charset="0"/>
                <a:ea typeface="Lato" panose="020F0502020204030203" pitchFamily="34" charset="0"/>
                <a:cs typeface="Lato" panose="020F0502020204030203" pitchFamily="34" charset="0"/>
                <a:sym typeface="Open Sans"/>
              </a:rPr>
              <a:t> tư </a:t>
            </a:r>
            <a:r>
              <a:rPr lang="vi-VN" sz="1000" dirty="0" err="1">
                <a:latin typeface="Lato" panose="020F0502020204030203" pitchFamily="34" charset="0"/>
                <a:ea typeface="Lato" panose="020F0502020204030203" pitchFamily="34" charset="0"/>
                <a:cs typeface="Lato" panose="020F0502020204030203" pitchFamily="34" charset="0"/>
                <a:sym typeface="Open Sans"/>
              </a:rPr>
              <a:t>vào</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các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hình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thức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tiết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kiệm</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hạn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để</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phát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triển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tài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chính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của</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mình</a:t>
            </a:r>
            <a:r>
              <a:rPr lang="vi-VN" sz="1000" dirty="0">
                <a:latin typeface="Lato" panose="020F0502020204030203" pitchFamily="34" charset="0"/>
                <a:ea typeface="Lato" panose="020F0502020204030203" pitchFamily="34" charset="0"/>
                <a:cs typeface="Lato" panose="020F0502020204030203" pitchFamily="34" charset="0"/>
                <a:sym typeface="Open Sans"/>
              </a:rPr>
              <a:t>.</a:t>
            </a:r>
            <a:r>
              <a:rPr lang="vi-VN" sz="1000" dirty="0">
                <a:latin typeface="Open Sans"/>
                <a:ea typeface="Open Sans"/>
                <a:cs typeface="Open Sans"/>
                <a:sym typeface="Open Sans"/>
              </a:rPr>
              <a:t> </a:t>
            </a:r>
          </a:p>
          <a:p>
            <a:pPr marL="228600" indent="-228600">
              <a:spcAft>
                <a:spcPts val="1600"/>
              </a:spcAft>
              <a:buFont typeface="+mj-lt"/>
              <a:buAutoNum type="arabicPeriod"/>
            </a:pPr>
            <a:r>
              <a:rPr lang="vi-VN" sz="1000" dirty="0" err="1">
                <a:latin typeface="Lato" panose="020F0502020204030203" pitchFamily="34" charset="0"/>
                <a:ea typeface="Lato" panose="020F0502020204030203" pitchFamily="34" charset="0"/>
                <a:cs typeface="Lato" panose="020F0502020204030203" pitchFamily="34" charset="0"/>
                <a:sym typeface="Open Sans"/>
              </a:rPr>
              <a:t>Khoản</a:t>
            </a:r>
            <a:r>
              <a:rPr lang="vi-VN" sz="1000" dirty="0">
                <a:latin typeface="Lato" panose="020F0502020204030203" pitchFamily="34" charset="0"/>
                <a:ea typeface="Lato" panose="020F0502020204030203" pitchFamily="34" charset="0"/>
                <a:cs typeface="Lato" panose="020F0502020204030203" pitchFamily="34" charset="0"/>
                <a:sym typeface="Open Sans"/>
              </a:rPr>
              <a:t> vay mua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thường</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thời</a:t>
            </a:r>
            <a:r>
              <a:rPr lang="vi-VN" sz="1000" dirty="0">
                <a:latin typeface="Lato" panose="020F0502020204030203" pitchFamily="34" charset="0"/>
                <a:ea typeface="Lato" panose="020F0502020204030203" pitchFamily="34" charset="0"/>
                <a:cs typeface="Lato" panose="020F0502020204030203" pitchFamily="34" charset="0"/>
                <a:sym typeface="Open Sans"/>
              </a:rPr>
              <a:t> gian </a:t>
            </a:r>
            <a:r>
              <a:rPr lang="vi-VN" sz="1000" dirty="0" err="1">
                <a:latin typeface="Lato" panose="020F0502020204030203" pitchFamily="34" charset="0"/>
                <a:ea typeface="Lato" panose="020F0502020204030203" pitchFamily="34" charset="0"/>
                <a:cs typeface="Lato" panose="020F0502020204030203" pitchFamily="34" charset="0"/>
                <a:sym typeface="Open Sans"/>
              </a:rPr>
              <a:t>trả</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nợ</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kéo</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dài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và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lãi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suất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thấp</a:t>
            </a:r>
            <a:r>
              <a:rPr lang="vi-VN" sz="1000" dirty="0">
                <a:latin typeface="Lato" panose="020F0502020204030203" pitchFamily="34" charset="0"/>
                <a:ea typeface="Lato" panose="020F0502020204030203" pitchFamily="34" charset="0"/>
                <a:cs typeface="Lato" panose="020F0502020204030203" pitchFamily="34" charset="0"/>
                <a:sym typeface="Open Sans"/>
              </a:rPr>
              <a:t> hơn so </a:t>
            </a:r>
            <a:r>
              <a:rPr lang="vi-VN" sz="1000" dirty="0" err="1">
                <a:latin typeface="Lato" panose="020F0502020204030203" pitchFamily="34" charset="0"/>
                <a:ea typeface="Lato" panose="020F0502020204030203" pitchFamily="34" charset="0"/>
                <a:cs typeface="Lato" panose="020F0502020204030203" pitchFamily="34" charset="0"/>
                <a:sym typeface="Open Sans"/>
              </a:rPr>
              <a:t>với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khoản</a:t>
            </a:r>
            <a:r>
              <a:rPr lang="vi-VN" sz="1000" dirty="0">
                <a:latin typeface="Lato" panose="020F0502020204030203" pitchFamily="34" charset="0"/>
                <a:ea typeface="Lato" panose="020F0502020204030203" pitchFamily="34" charset="0"/>
                <a:cs typeface="Lato" panose="020F0502020204030203" pitchFamily="34" charset="0"/>
                <a:sym typeface="Open Sans"/>
              </a:rPr>
              <a:t> vay </a:t>
            </a:r>
            <a:r>
              <a:rPr lang="vi-VN" sz="1000" dirty="0" err="1">
                <a:latin typeface="Lato" panose="020F0502020204030203" pitchFamily="34" charset="0"/>
                <a:ea typeface="Lato" panose="020F0502020204030203" pitchFamily="34" charset="0"/>
                <a:cs typeface="Lato" panose="020F0502020204030203" pitchFamily="34" charset="0"/>
                <a:sym typeface="Open Sans"/>
              </a:rPr>
              <a:t>cá</a:t>
            </a:r>
            <a:r>
              <a:rPr lang="vi-VN" sz="1000" dirty="0">
                <a:latin typeface="Lato" panose="020F0502020204030203" pitchFamily="34" charset="0"/>
                <a:ea typeface="Lato" panose="020F0502020204030203" pitchFamily="34" charset="0"/>
                <a:cs typeface="Lato" panose="020F0502020204030203" pitchFamily="34" charset="0"/>
                <a:sym typeface="Open Sans"/>
              </a:rPr>
              <a:t> nhân, </a:t>
            </a:r>
            <a:r>
              <a:rPr lang="vi-VN" sz="1000" dirty="0" err="1">
                <a:latin typeface="Lato" panose="020F0502020204030203" pitchFamily="34" charset="0"/>
                <a:ea typeface="Lato" panose="020F0502020204030203" pitchFamily="34" charset="0"/>
                <a:cs typeface="Lato" panose="020F0502020204030203" pitchFamily="34" charset="0"/>
                <a:sym typeface="Open Sans"/>
              </a:rPr>
              <a:t>việc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gửi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tiền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hạn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của</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người</a:t>
            </a:r>
            <a:r>
              <a:rPr lang="vi-VN" sz="1000" dirty="0">
                <a:latin typeface="Lato" panose="020F0502020204030203" pitchFamily="34" charset="0"/>
                <a:ea typeface="Lato" panose="020F0502020204030203" pitchFamily="34" charset="0"/>
                <a:cs typeface="Lato" panose="020F0502020204030203" pitchFamily="34" charset="0"/>
                <a:sym typeface="Open Sans"/>
              </a:rPr>
              <a:t> vay mua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nhà</a:t>
            </a:r>
            <a:r>
              <a:rPr lang="vi-VN" sz="1000" dirty="0">
                <a:latin typeface="Lato" panose="020F0502020204030203" pitchFamily="34" charset="0"/>
                <a:ea typeface="Lato" panose="020F0502020204030203" pitchFamily="34" charset="0"/>
                <a:cs typeface="Lato" panose="020F0502020204030203" pitchFamily="34" charset="0"/>
                <a:sym typeface="Open Sans"/>
              </a:rPr>
              <a:t> không </a:t>
            </a:r>
            <a:r>
              <a:rPr lang="vi-VN" sz="1000" dirty="0" err="1">
                <a:latin typeface="Lato" panose="020F0502020204030203" pitchFamily="34" charset="0"/>
                <a:ea typeface="Lato" panose="020F0502020204030203" pitchFamily="34" charset="0"/>
                <a:cs typeface="Lato" panose="020F0502020204030203" pitchFamily="34" charset="0"/>
                <a:sym typeface="Open Sans"/>
              </a:rPr>
              <a:t>tạo</a:t>
            </a:r>
            <a:r>
              <a:rPr lang="vi-VN" sz="1000" dirty="0">
                <a:latin typeface="Lato" panose="020F0502020204030203" pitchFamily="34" charset="0"/>
                <a:ea typeface="Lato" panose="020F0502020204030203" pitchFamily="34" charset="0"/>
                <a:cs typeface="Lato" panose="020F0502020204030203" pitchFamily="34" charset="0"/>
                <a:sym typeface="Open Sans"/>
              </a:rPr>
              <a:t> ra </a:t>
            </a:r>
            <a:r>
              <a:rPr lang="vi-VN" sz="1000" dirty="0" err="1">
                <a:latin typeface="Lato" panose="020F0502020204030203" pitchFamily="34" charset="0"/>
                <a:ea typeface="Lato" panose="020F0502020204030203" pitchFamily="34" charset="0"/>
                <a:cs typeface="Lato" panose="020F0502020204030203" pitchFamily="34" charset="0"/>
                <a:sym typeface="Open Sans"/>
              </a:rPr>
              <a:t>nhiều</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áp</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lực</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tài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chính</a:t>
            </a:r>
            <a:r>
              <a:rPr lang="vi-VN" sz="1000" dirty="0">
                <a:latin typeface="Lato" panose="020F0502020204030203" pitchFamily="34" charset="0"/>
                <a:ea typeface="Lato" panose="020F0502020204030203" pitchFamily="34" charset="0"/>
                <a:cs typeface="Lato" panose="020F0502020204030203" pitchFamily="34" charset="0"/>
                <a:sym typeface="Open Sans"/>
              </a:rPr>
              <a:t> như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đối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với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người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khoản</a:t>
            </a:r>
            <a:r>
              <a:rPr lang="vi-VN" sz="1000" dirty="0">
                <a:latin typeface="Lato" panose="020F0502020204030203" pitchFamily="34" charset="0"/>
                <a:ea typeface="Lato" panose="020F0502020204030203" pitchFamily="34" charset="0"/>
                <a:cs typeface="Lato" panose="020F0502020204030203" pitchFamily="34" charset="0"/>
                <a:sym typeface="Open Sans"/>
              </a:rPr>
              <a:t> vay </a:t>
            </a:r>
            <a:r>
              <a:rPr lang="vi-VN" sz="1000" dirty="0" err="1">
                <a:latin typeface="Lato" panose="020F0502020204030203" pitchFamily="34" charset="0"/>
                <a:ea typeface="Lato" panose="020F0502020204030203" pitchFamily="34" charset="0"/>
                <a:cs typeface="Lato" panose="020F0502020204030203" pitchFamily="34" charset="0"/>
                <a:sym typeface="Open Sans"/>
              </a:rPr>
              <a:t>cá</a:t>
            </a:r>
            <a:r>
              <a:rPr lang="vi-VN" sz="1000" dirty="0">
                <a:latin typeface="Lato" panose="020F0502020204030203" pitchFamily="34" charset="0"/>
                <a:ea typeface="Lato" panose="020F0502020204030203" pitchFamily="34" charset="0"/>
                <a:cs typeface="Lato" panose="020F0502020204030203" pitchFamily="34" charset="0"/>
                <a:sym typeface="Open Sans"/>
              </a:rPr>
              <a:t> nhân.</a:t>
            </a:r>
          </a:p>
          <a:p>
            <a:pPr marL="228600" indent="-228600">
              <a:lnSpc>
                <a:spcPct val="100000"/>
              </a:lnSpc>
              <a:spcAft>
                <a:spcPts val="1600"/>
              </a:spcAft>
              <a:buFont typeface="+mj-lt"/>
              <a:buAutoNum type="arabicPeriod"/>
            </a:pPr>
            <a:r>
              <a:rPr lang="vi-VN" sz="1000" dirty="0" err="1">
                <a:latin typeface="Lato" panose="020F0502020204030203" pitchFamily="34" charset="0"/>
                <a:ea typeface="Lato" panose="020F0502020204030203" pitchFamily="34" charset="0"/>
                <a:cs typeface="Lato" panose="020F0502020204030203" pitchFamily="34" charset="0"/>
                <a:sym typeface="Open Sans"/>
              </a:rPr>
              <a:t>Người</a:t>
            </a:r>
            <a:r>
              <a:rPr lang="vi-VN" sz="1000" dirty="0">
                <a:latin typeface="Lato" panose="020F0502020204030203" pitchFamily="34" charset="0"/>
                <a:ea typeface="Lato" panose="020F0502020204030203" pitchFamily="34" charset="0"/>
                <a:cs typeface="Lato" panose="020F0502020204030203" pitchFamily="34" charset="0"/>
                <a:sym typeface="Open Sans"/>
              </a:rPr>
              <a:t> vay mua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nhà</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thể</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chọn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gửi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tiền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kỳ</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hạn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tại</a:t>
            </a:r>
            <a:r>
              <a:rPr lang="vi-VN" sz="1000" dirty="0">
                <a:latin typeface="Lato" panose="020F0502020204030203" pitchFamily="34" charset="0"/>
                <a:ea typeface="Lato" panose="020F0502020204030203" pitchFamily="34" charset="0"/>
                <a:cs typeface="Lato" panose="020F0502020204030203" pitchFamily="34" charset="0"/>
                <a:sym typeface="Open Sans"/>
              </a:rPr>
              <a:t> ngân </a:t>
            </a:r>
            <a:r>
              <a:rPr lang="vi-VN" sz="1000" dirty="0" err="1">
                <a:latin typeface="Lato" panose="020F0502020204030203" pitchFamily="34" charset="0"/>
                <a:ea typeface="Lato" panose="020F0502020204030203" pitchFamily="34" charset="0"/>
                <a:cs typeface="Lato" panose="020F0502020204030203" pitchFamily="34" charset="0"/>
                <a:sym typeface="Open Sans"/>
              </a:rPr>
              <a:t>hàng</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để</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tích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lũy</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nguồn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tài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chính</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dự</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trữ</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tối</a:t>
            </a:r>
            <a:r>
              <a:rPr lang="vi-VN" sz="1000" dirty="0">
                <a:latin typeface="Lato" panose="020F0502020204030203" pitchFamily="34" charset="0"/>
                <a:ea typeface="Lato" panose="020F0502020204030203" pitchFamily="34" charset="0"/>
                <a:cs typeface="Lato" panose="020F0502020204030203" pitchFamily="34" charset="0"/>
                <a:sym typeface="Open Sans"/>
              </a:rPr>
              <a:t> ưu </a:t>
            </a:r>
            <a:r>
              <a:rPr lang="vi-VN" sz="1000" dirty="0" err="1">
                <a:latin typeface="Lato" panose="020F0502020204030203" pitchFamily="34" charset="0"/>
                <a:ea typeface="Lato" panose="020F0502020204030203" pitchFamily="34" charset="0"/>
                <a:cs typeface="Lato" panose="020F0502020204030203" pitchFamily="34" charset="0"/>
                <a:sym typeface="Open Sans"/>
              </a:rPr>
              <a:t>hóa</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lãi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suất</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phát</a:t>
            </a:r>
            <a:r>
              <a:rPr lang="vi-VN" sz="1000" dirty="0">
                <a:latin typeface="Lato" panose="020F0502020204030203" pitchFamily="34" charset="0"/>
                <a:ea typeface="Lato" panose="020F0502020204030203" pitchFamily="34" charset="0"/>
                <a:cs typeface="Lato" panose="020F0502020204030203" pitchFamily="34" charset="0"/>
                <a:sym typeface="Open Sans"/>
              </a:rPr>
              <a:t> sinh </a:t>
            </a:r>
            <a:r>
              <a:rPr lang="vi-VN" sz="1000" dirty="0" err="1">
                <a:latin typeface="Lato" panose="020F0502020204030203" pitchFamily="34" charset="0"/>
                <a:ea typeface="Lato" panose="020F0502020204030203" pitchFamily="34" charset="0"/>
                <a:cs typeface="Lato" panose="020F0502020204030203" pitchFamily="34" charset="0"/>
                <a:sym typeface="Open Sans"/>
              </a:rPr>
              <a:t>từ</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tiền</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gửi</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để</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trả</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nợ</a:t>
            </a:r>
            <a:r>
              <a:rPr lang="vi-VN" sz="1000" dirty="0">
                <a:latin typeface="Lato" panose="020F0502020204030203" pitchFamily="34" charset="0"/>
                <a:ea typeface="Lato" panose="020F0502020204030203" pitchFamily="34" charset="0"/>
                <a:cs typeface="Lato" panose="020F0502020204030203" pitchFamily="34" charset="0"/>
                <a:sym typeface="Open Sans"/>
              </a:rPr>
              <a:t> </a:t>
            </a:r>
            <a:r>
              <a:rPr lang="vi-VN" sz="1000" dirty="0" err="1">
                <a:latin typeface="Lato" panose="020F0502020204030203" pitchFamily="34" charset="0"/>
                <a:ea typeface="Lato" panose="020F0502020204030203" pitchFamily="34" charset="0"/>
                <a:cs typeface="Lato" panose="020F0502020204030203" pitchFamily="34" charset="0"/>
                <a:sym typeface="Open Sans"/>
              </a:rPr>
              <a:t>khoản</a:t>
            </a:r>
            <a:r>
              <a:rPr lang="vi-VN" sz="1000" dirty="0">
                <a:latin typeface="Lato" panose="020F0502020204030203" pitchFamily="34" charset="0"/>
                <a:ea typeface="Lato" panose="020F0502020204030203" pitchFamily="34" charset="0"/>
                <a:cs typeface="Lato" panose="020F0502020204030203" pitchFamily="34" charset="0"/>
                <a:sym typeface="Open Sans"/>
              </a:rPr>
              <a:t> vay mua </a:t>
            </a:r>
            <a:r>
              <a:rPr lang="vi-VN" sz="1000" dirty="0" err="1">
                <a:latin typeface="Lato" panose="020F0502020204030203" pitchFamily="34" charset="0"/>
                <a:ea typeface="Lato" panose="020F0502020204030203" pitchFamily="34" charset="0"/>
                <a:cs typeface="Lato" panose="020F0502020204030203" pitchFamily="34" charset="0"/>
                <a:sym typeface="Open Sans"/>
              </a:rPr>
              <a:t>nhà</a:t>
            </a:r>
            <a:r>
              <a:rPr lang="vi-VN" sz="1000" dirty="0">
                <a:latin typeface="Lato" panose="020F0502020204030203" pitchFamily="34" charset="0"/>
                <a:ea typeface="Lato" panose="020F0502020204030203" pitchFamily="34" charset="0"/>
                <a:cs typeface="Lato" panose="020F0502020204030203" pitchFamily="34" charset="0"/>
                <a:sym typeface="Open Sans"/>
              </a:rPr>
              <a:t>.</a:t>
            </a:r>
          </a:p>
        </p:txBody>
      </p:sp>
    </p:spTree>
    <p:extLst>
      <p:ext uri="{BB962C8B-B14F-4D97-AF65-F5344CB8AC3E}">
        <p14:creationId xmlns:p14="http://schemas.microsoft.com/office/powerpoint/2010/main" val="3062364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729450" y="1185276"/>
            <a:ext cx="7688700" cy="4048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err="1"/>
              <a:t>Đề</a:t>
            </a:r>
            <a:r>
              <a:rPr lang="vi-VN" sz="2000" dirty="0"/>
              <a:t> </a:t>
            </a:r>
            <a:r>
              <a:rPr lang="vi-VN" sz="2000" dirty="0" err="1"/>
              <a:t>xuất</a:t>
            </a:r>
            <a:r>
              <a:rPr lang="vi-VN" sz="2000" dirty="0"/>
              <a:t> </a:t>
            </a:r>
            <a:r>
              <a:rPr lang="vi-VN" sz="2000" dirty="0" err="1"/>
              <a:t>chiến</a:t>
            </a:r>
            <a:r>
              <a:rPr lang="vi-VN" sz="2000" dirty="0"/>
              <a:t> </a:t>
            </a:r>
            <a:r>
              <a:rPr lang="vi-VN" sz="2000" dirty="0" err="1"/>
              <a:t>lược</a:t>
            </a:r>
            <a:r>
              <a:rPr lang="vi-VN" sz="2000" dirty="0"/>
              <a:t> </a:t>
            </a:r>
            <a:r>
              <a:rPr lang="vi-VN" sz="2000" dirty="0" err="1"/>
              <a:t>tập</a:t>
            </a:r>
            <a:r>
              <a:rPr lang="vi-VN" sz="2000" dirty="0"/>
              <a:t> trung </a:t>
            </a:r>
            <a:r>
              <a:rPr lang="vi-VN" sz="2000" dirty="0" err="1"/>
              <a:t>tiếp</a:t>
            </a:r>
            <a:r>
              <a:rPr lang="vi-VN" sz="2000" dirty="0"/>
              <a:t> </a:t>
            </a:r>
            <a:r>
              <a:rPr lang="vi-VN" sz="2000" dirty="0" err="1"/>
              <a:t>cận</a:t>
            </a:r>
            <a:r>
              <a:rPr lang="vi-VN" sz="2000" dirty="0"/>
              <a:t> </a:t>
            </a:r>
            <a:r>
              <a:rPr lang="vi-VN" sz="2000" dirty="0" err="1"/>
              <a:t>mục</a:t>
            </a:r>
            <a:r>
              <a:rPr lang="vi-VN" sz="2000" dirty="0"/>
              <a:t> tiêu</a:t>
            </a:r>
            <a:endParaRPr sz="2000" dirty="0"/>
          </a:p>
        </p:txBody>
      </p:sp>
      <p:sp>
        <p:nvSpPr>
          <p:cNvPr id="449" name="Google Shape;449;p47"/>
          <p:cNvSpPr txBox="1">
            <a:spLocks noGrp="1"/>
          </p:cNvSpPr>
          <p:nvPr>
            <p:ph type="body" idx="1"/>
          </p:nvPr>
        </p:nvSpPr>
        <p:spPr>
          <a:xfrm>
            <a:off x="729450" y="1541160"/>
            <a:ext cx="8253784" cy="2012251"/>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vi-VN" sz="1200" dirty="0">
                <a:latin typeface="Lato" panose="020F0502020204030203" pitchFamily="34" charset="0"/>
                <a:ea typeface="Lato" panose="020F0502020204030203" pitchFamily="34" charset="0"/>
                <a:cs typeface="Lato" panose="020F0502020204030203" pitchFamily="34" charset="0"/>
                <a:sym typeface="Open Sans"/>
              </a:rPr>
              <a:t>Sau khi </a:t>
            </a:r>
            <a:r>
              <a:rPr lang="vi-VN" sz="1200" dirty="0" err="1">
                <a:latin typeface="Lato" panose="020F0502020204030203" pitchFamily="34" charset="0"/>
                <a:ea typeface="Lato" panose="020F0502020204030203" pitchFamily="34" charset="0"/>
                <a:cs typeface="Lato" panose="020F0502020204030203" pitchFamily="34" charset="0"/>
                <a:sym typeface="Open Sans"/>
              </a:rPr>
              <a:t>xác</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định</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chiến</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lược</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tiếp</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cận</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tập</a:t>
            </a:r>
            <a:r>
              <a:rPr lang="vi-VN" sz="1200" dirty="0">
                <a:latin typeface="Lato" panose="020F0502020204030203" pitchFamily="34" charset="0"/>
                <a:ea typeface="Lato" panose="020F0502020204030203" pitchFamily="34" charset="0"/>
                <a:cs typeface="Lato" panose="020F0502020204030203" pitchFamily="34" charset="0"/>
                <a:sym typeface="Open Sans"/>
              </a:rPr>
              <a:t> trung theo ba </a:t>
            </a:r>
            <a:r>
              <a:rPr lang="vi-VN" sz="12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đối</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tượng</a:t>
            </a:r>
            <a:r>
              <a:rPr lang="vi-VN" sz="1200" dirty="0">
                <a:latin typeface="Lato" panose="020F0502020204030203" pitchFamily="34" charset="0"/>
                <a:ea typeface="Lato" panose="020F0502020204030203" pitchFamily="34" charset="0"/>
                <a:cs typeface="Lato" panose="020F0502020204030203" pitchFamily="34" charset="0"/>
                <a:sym typeface="Open Sans"/>
              </a:rPr>
              <a:t>:</a:t>
            </a:r>
          </a:p>
          <a:p>
            <a:pPr marL="228600" indent="-228600">
              <a:lnSpc>
                <a:spcPct val="100000"/>
              </a:lnSpc>
              <a:spcAft>
                <a:spcPts val="1600"/>
              </a:spcAft>
              <a:buAutoNum type="arabicPeriod"/>
            </a:pPr>
            <a:r>
              <a:rPr lang="vi-VN" sz="12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có</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tình</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trạng</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độc</a:t>
            </a:r>
            <a:r>
              <a:rPr lang="vi-VN" sz="1200" dirty="0">
                <a:latin typeface="Lato" panose="020F0502020204030203" pitchFamily="34" charset="0"/>
                <a:ea typeface="Lato" panose="020F0502020204030203" pitchFamily="34" charset="0"/>
                <a:cs typeface="Lato" panose="020F0502020204030203" pitchFamily="34" charset="0"/>
                <a:sym typeface="Open Sans"/>
              </a:rPr>
              <a:t> thân </a:t>
            </a:r>
          </a:p>
          <a:p>
            <a:pPr marL="228600" indent="-228600">
              <a:lnSpc>
                <a:spcPct val="100000"/>
              </a:lnSpc>
              <a:spcAft>
                <a:spcPts val="1600"/>
              </a:spcAft>
              <a:buAutoNum type="arabicPeriod"/>
            </a:pPr>
            <a:r>
              <a:rPr lang="vi-VN" sz="12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có</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học</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vấn</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đại</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học</a:t>
            </a:r>
            <a:r>
              <a:rPr lang="vi-VN" sz="1200" dirty="0">
                <a:latin typeface="Lato" panose="020F0502020204030203" pitchFamily="34" charset="0"/>
                <a:ea typeface="Lato" panose="020F0502020204030203" pitchFamily="34" charset="0"/>
                <a:cs typeface="Lato" panose="020F0502020204030203" pitchFamily="34" charset="0"/>
                <a:sym typeface="Open Sans"/>
              </a:rPr>
              <a:t> </a:t>
            </a:r>
          </a:p>
          <a:p>
            <a:pPr marL="228600" indent="-228600">
              <a:lnSpc>
                <a:spcPct val="100000"/>
              </a:lnSpc>
              <a:spcAft>
                <a:spcPts val="1600"/>
              </a:spcAft>
              <a:buAutoNum type="arabicPeriod"/>
            </a:pPr>
            <a:r>
              <a:rPr lang="vi-VN" sz="1200" dirty="0" err="1">
                <a:latin typeface="Lato" panose="020F0502020204030203" pitchFamily="34" charset="0"/>
                <a:ea typeface="Lato" panose="020F0502020204030203" pitchFamily="34" charset="0"/>
                <a:cs typeface="Lato" panose="020F0502020204030203" pitchFamily="34" charset="0"/>
                <a:sym typeface="Open Sans"/>
              </a:rPr>
              <a:t>Nhóm</a:t>
            </a:r>
            <a:r>
              <a:rPr lang="vi-VN" sz="1200" dirty="0">
                <a:latin typeface="Lato" panose="020F0502020204030203" pitchFamily="34" charset="0"/>
                <a:ea typeface="Lato" panose="020F0502020204030203" pitchFamily="34" charset="0"/>
                <a:cs typeface="Lato" panose="020F0502020204030203" pitchFamily="34" charset="0"/>
                <a:sym typeface="Open Sans"/>
              </a:rPr>
              <a:t> vay mua </a:t>
            </a:r>
            <a:r>
              <a:rPr lang="vi-VN" sz="1200" dirty="0" err="1">
                <a:latin typeface="Lato" panose="020F0502020204030203" pitchFamily="34" charset="0"/>
                <a:ea typeface="Lato" panose="020F0502020204030203" pitchFamily="34" charset="0"/>
                <a:cs typeface="Lato" panose="020F0502020204030203" pitchFamily="34" charset="0"/>
                <a:sym typeface="Open Sans"/>
              </a:rPr>
              <a:t>nhà</a:t>
            </a:r>
            <a:r>
              <a:rPr lang="vi-VN" sz="1200" dirty="0">
                <a:latin typeface="Lato" panose="020F0502020204030203" pitchFamily="34" charset="0"/>
                <a:ea typeface="Lato" panose="020F0502020204030203" pitchFamily="34" charset="0"/>
                <a:cs typeface="Lato" panose="020F0502020204030203" pitchFamily="34" charset="0"/>
                <a:sym typeface="Open Sans"/>
              </a:rPr>
              <a:t> </a:t>
            </a:r>
            <a:r>
              <a:rPr lang="vi-VN" sz="1200" dirty="0" err="1">
                <a:latin typeface="Lato" panose="020F0502020204030203" pitchFamily="34" charset="0"/>
                <a:ea typeface="Lato" panose="020F0502020204030203" pitchFamily="34" charset="0"/>
                <a:cs typeface="Lato" panose="020F0502020204030203" pitchFamily="34" charset="0"/>
                <a:sym typeface="Open Sans"/>
              </a:rPr>
              <a:t>và</a:t>
            </a:r>
            <a:r>
              <a:rPr lang="vi-VN" sz="1200" dirty="0">
                <a:latin typeface="Lato" panose="020F0502020204030203" pitchFamily="34" charset="0"/>
                <a:ea typeface="Lato" panose="020F0502020204030203" pitchFamily="34" charset="0"/>
                <a:cs typeface="Lato" panose="020F0502020204030203" pitchFamily="34" charset="0"/>
                <a:sym typeface="Open Sans"/>
              </a:rPr>
              <a:t> không vay </a:t>
            </a:r>
            <a:r>
              <a:rPr lang="vi-VN" sz="1200" dirty="0" err="1">
                <a:latin typeface="Lato" panose="020F0502020204030203" pitchFamily="34" charset="0"/>
                <a:ea typeface="Lato" panose="020F0502020204030203" pitchFamily="34" charset="0"/>
                <a:cs typeface="Lato" panose="020F0502020204030203" pitchFamily="34" charset="0"/>
                <a:sym typeface="Open Sans"/>
              </a:rPr>
              <a:t>cá</a:t>
            </a:r>
            <a:r>
              <a:rPr lang="vi-VN" sz="1200" dirty="0">
                <a:latin typeface="Lato" panose="020F0502020204030203" pitchFamily="34" charset="0"/>
                <a:ea typeface="Lato" panose="020F0502020204030203" pitchFamily="34" charset="0"/>
                <a:cs typeface="Lato" panose="020F0502020204030203" pitchFamily="34" charset="0"/>
                <a:sym typeface="Open Sans"/>
              </a:rPr>
              <a:t> nhân</a:t>
            </a:r>
          </a:p>
          <a:p>
            <a:pPr marL="0" indent="0">
              <a:lnSpc>
                <a:spcPct val="100000"/>
              </a:lnSpc>
              <a:spcAft>
                <a:spcPts val="1600"/>
              </a:spcAft>
              <a:buNone/>
            </a:pPr>
            <a:r>
              <a:rPr lang="vi-VN" sz="1200" dirty="0" err="1">
                <a:latin typeface="Open Sans"/>
                <a:ea typeface="Open Sans"/>
                <a:cs typeface="Open Sans"/>
                <a:sym typeface="Open Sans"/>
              </a:rPr>
              <a:t>Tỷ</a:t>
            </a:r>
            <a:r>
              <a:rPr lang="vi-VN" sz="1200" dirty="0">
                <a:latin typeface="Open Sans"/>
                <a:ea typeface="Open Sans"/>
                <a:cs typeface="Open Sans"/>
                <a:sym typeface="Open Sans"/>
              </a:rPr>
              <a:t> </a:t>
            </a:r>
            <a:r>
              <a:rPr lang="vi-VN" sz="1200" dirty="0" err="1">
                <a:latin typeface="Open Sans"/>
                <a:ea typeface="Open Sans"/>
                <a:cs typeface="Open Sans"/>
                <a:sym typeface="Open Sans"/>
              </a:rPr>
              <a:t>lệ</a:t>
            </a:r>
            <a:r>
              <a:rPr lang="vi-VN" sz="1200" dirty="0">
                <a:latin typeface="Open Sans"/>
                <a:ea typeface="Open Sans"/>
                <a:cs typeface="Open Sans"/>
                <a:sym typeface="Open Sans"/>
              </a:rPr>
              <a:t> </a:t>
            </a:r>
            <a:r>
              <a:rPr lang="vi-VN" sz="1200" dirty="0" err="1">
                <a:latin typeface="Open Sans"/>
                <a:ea typeface="Open Sans"/>
                <a:cs typeface="Open Sans"/>
                <a:sym typeface="Open Sans"/>
              </a:rPr>
              <a:t>chuyển</a:t>
            </a:r>
            <a:r>
              <a:rPr lang="vi-VN" sz="1200" dirty="0">
                <a:latin typeface="Open Sans"/>
                <a:ea typeface="Open Sans"/>
                <a:cs typeface="Open Sans"/>
                <a:sym typeface="Open Sans"/>
              </a:rPr>
              <a:t> </a:t>
            </a:r>
            <a:r>
              <a:rPr lang="vi-VN" sz="1200" dirty="0" err="1">
                <a:latin typeface="Open Sans"/>
                <a:ea typeface="Open Sans"/>
                <a:cs typeface="Open Sans"/>
                <a:sym typeface="Open Sans"/>
              </a:rPr>
              <a:t>đổi</a:t>
            </a:r>
            <a:r>
              <a:rPr lang="vi-VN" sz="1200" dirty="0">
                <a:latin typeface="Open Sans"/>
                <a:ea typeface="Open Sans"/>
                <a:cs typeface="Open Sans"/>
                <a:sym typeface="Open Sans"/>
              </a:rPr>
              <a:t> trung </a:t>
            </a:r>
            <a:r>
              <a:rPr lang="vi-VN" sz="1200" dirty="0" err="1">
                <a:latin typeface="Open Sans"/>
                <a:ea typeface="Open Sans"/>
                <a:cs typeface="Open Sans"/>
                <a:sym typeface="Open Sans"/>
              </a:rPr>
              <a:t>bình</a:t>
            </a:r>
            <a:r>
              <a:rPr lang="vi-VN" sz="1200" dirty="0">
                <a:latin typeface="Open Sans"/>
                <a:ea typeface="Open Sans"/>
                <a:cs typeface="Open Sans"/>
                <a:sym typeface="Open Sans"/>
              </a:rPr>
              <a:t> </a:t>
            </a:r>
            <a:r>
              <a:rPr lang="vi-VN" sz="1200" dirty="0" err="1">
                <a:latin typeface="Open Sans"/>
                <a:ea typeface="Open Sans"/>
                <a:cs typeface="Open Sans"/>
                <a:sym typeface="Open Sans"/>
              </a:rPr>
              <a:t>sẽ</a:t>
            </a:r>
            <a:r>
              <a:rPr lang="vi-VN" sz="1200" dirty="0">
                <a:latin typeface="Open Sans"/>
                <a:ea typeface="Open Sans"/>
                <a:cs typeface="Open Sans"/>
                <a:sym typeface="Open Sans"/>
              </a:rPr>
              <a:t> tăng lên </a:t>
            </a:r>
            <a:r>
              <a:rPr lang="vi-VN" sz="1200" dirty="0">
                <a:highlight>
                  <a:srgbClr val="00FF00"/>
                </a:highlight>
                <a:latin typeface="Open Sans"/>
                <a:ea typeface="Open Sans"/>
                <a:cs typeface="Open Sans"/>
                <a:sym typeface="Open Sans"/>
              </a:rPr>
              <a:t>4.17%</a:t>
            </a:r>
            <a:r>
              <a:rPr lang="vi-VN" sz="1200" dirty="0">
                <a:latin typeface="Open Sans"/>
                <a:ea typeface="Open Sans"/>
                <a:cs typeface="Open Sans"/>
                <a:sym typeface="Open Sans"/>
              </a:rPr>
              <a:t> khi </a:t>
            </a:r>
            <a:r>
              <a:rPr lang="vi-VN" sz="1200" dirty="0" err="1">
                <a:latin typeface="Open Sans"/>
                <a:ea typeface="Open Sans"/>
                <a:cs typeface="Open Sans"/>
                <a:sym typeface="Open Sans"/>
              </a:rPr>
              <a:t>kết</a:t>
            </a:r>
            <a:r>
              <a:rPr lang="vi-VN" sz="1200" dirty="0">
                <a:latin typeface="Open Sans"/>
                <a:ea typeface="Open Sans"/>
                <a:cs typeface="Open Sans"/>
                <a:sym typeface="Open Sans"/>
              </a:rPr>
              <a:t> </a:t>
            </a:r>
            <a:r>
              <a:rPr lang="vi-VN" sz="1200" dirty="0" err="1">
                <a:latin typeface="Open Sans"/>
                <a:ea typeface="Open Sans"/>
                <a:cs typeface="Open Sans"/>
                <a:sym typeface="Open Sans"/>
              </a:rPr>
              <a:t>hợp</a:t>
            </a:r>
            <a:r>
              <a:rPr lang="vi-VN" sz="1200" dirty="0">
                <a:latin typeface="Open Sans"/>
                <a:ea typeface="Open Sans"/>
                <a:cs typeface="Open Sans"/>
                <a:sym typeface="Open Sans"/>
              </a:rPr>
              <a:t> </a:t>
            </a:r>
            <a:r>
              <a:rPr lang="vi-VN" sz="1200" dirty="0" err="1">
                <a:latin typeface="Open Sans"/>
                <a:ea typeface="Open Sans"/>
                <a:cs typeface="Open Sans"/>
                <a:sym typeface="Open Sans"/>
              </a:rPr>
              <a:t>tập</a:t>
            </a:r>
            <a:r>
              <a:rPr lang="vi-VN" sz="1200" dirty="0">
                <a:latin typeface="Open Sans"/>
                <a:ea typeface="Open Sans"/>
                <a:cs typeface="Open Sans"/>
                <a:sym typeface="Open Sans"/>
              </a:rPr>
              <a:t> trung </a:t>
            </a:r>
            <a:r>
              <a:rPr lang="vi-VN" sz="1200" dirty="0" err="1">
                <a:latin typeface="Open Sans"/>
                <a:ea typeface="Open Sans"/>
                <a:cs typeface="Open Sans"/>
                <a:sym typeface="Open Sans"/>
              </a:rPr>
              <a:t>vào</a:t>
            </a:r>
            <a:r>
              <a:rPr lang="vi-VN" sz="1200" dirty="0">
                <a:latin typeface="Open Sans"/>
                <a:ea typeface="Open Sans"/>
                <a:cs typeface="Open Sans"/>
                <a:sym typeface="Open Sans"/>
              </a:rPr>
              <a:t> </a:t>
            </a:r>
            <a:r>
              <a:rPr lang="vi-VN" sz="1200" dirty="0" err="1">
                <a:latin typeface="Open Sans"/>
                <a:ea typeface="Open Sans"/>
                <a:cs typeface="Open Sans"/>
                <a:sym typeface="Open Sans"/>
              </a:rPr>
              <a:t>các</a:t>
            </a:r>
            <a:r>
              <a:rPr lang="vi-VN" sz="1200" dirty="0">
                <a:latin typeface="Open Sans"/>
                <a:ea typeface="Open Sans"/>
                <a:cs typeface="Open Sans"/>
                <a:sym typeface="Open Sans"/>
              </a:rPr>
              <a:t> </a:t>
            </a:r>
            <a:r>
              <a:rPr lang="vi-VN" sz="1200" dirty="0" err="1">
                <a:latin typeface="Open Sans"/>
                <a:ea typeface="Open Sans"/>
                <a:cs typeface="Open Sans"/>
                <a:sym typeface="Open Sans"/>
              </a:rPr>
              <a:t>nhóm</a:t>
            </a:r>
            <a:r>
              <a:rPr lang="vi-VN" sz="1200" dirty="0">
                <a:latin typeface="Open Sans"/>
                <a:ea typeface="Open Sans"/>
                <a:cs typeface="Open Sans"/>
                <a:sym typeface="Open Sans"/>
              </a:rPr>
              <a:t> </a:t>
            </a:r>
            <a:r>
              <a:rPr lang="vi-VN" sz="1200" dirty="0" err="1">
                <a:latin typeface="Open Sans"/>
                <a:ea typeface="Open Sans"/>
                <a:cs typeface="Open Sans"/>
                <a:sym typeface="Open Sans"/>
              </a:rPr>
              <a:t>đối</a:t>
            </a:r>
            <a:r>
              <a:rPr lang="vi-VN" sz="1200" dirty="0">
                <a:latin typeface="Open Sans"/>
                <a:ea typeface="Open Sans"/>
                <a:cs typeface="Open Sans"/>
                <a:sym typeface="Open Sans"/>
              </a:rPr>
              <a:t> </a:t>
            </a:r>
            <a:r>
              <a:rPr lang="vi-VN" sz="1200" dirty="0" err="1">
                <a:latin typeface="Open Sans"/>
                <a:ea typeface="Open Sans"/>
                <a:cs typeface="Open Sans"/>
                <a:sym typeface="Open Sans"/>
              </a:rPr>
              <a:t>tượng</a:t>
            </a:r>
            <a:r>
              <a:rPr lang="vi-VN" sz="1200" dirty="0">
                <a:latin typeface="Open Sans"/>
                <a:ea typeface="Open Sans"/>
                <a:cs typeface="Open Sans"/>
                <a:sym typeface="Open Sans"/>
              </a:rPr>
              <a:t> </a:t>
            </a:r>
            <a:r>
              <a:rPr lang="vi-VN" sz="1200" dirty="0" err="1">
                <a:latin typeface="Open Sans"/>
                <a:ea typeface="Open Sans"/>
                <a:cs typeface="Open Sans"/>
                <a:sym typeface="Open Sans"/>
              </a:rPr>
              <a:t>khách</a:t>
            </a:r>
            <a:r>
              <a:rPr lang="vi-VN" sz="1200" dirty="0">
                <a:latin typeface="Open Sans"/>
                <a:ea typeface="Open Sans"/>
                <a:cs typeface="Open Sans"/>
                <a:sym typeface="Open Sans"/>
              </a:rPr>
              <a:t> </a:t>
            </a:r>
            <a:r>
              <a:rPr lang="vi-VN" sz="1200" dirty="0" err="1">
                <a:latin typeface="Open Sans"/>
                <a:ea typeface="Open Sans"/>
                <a:cs typeface="Open Sans"/>
                <a:sym typeface="Open Sans"/>
              </a:rPr>
              <a:t>hàng</a:t>
            </a:r>
            <a:r>
              <a:rPr lang="vi-VN" sz="1200" dirty="0">
                <a:latin typeface="Open Sans"/>
                <a:ea typeface="Open Sans"/>
                <a:cs typeface="Open Sans"/>
                <a:sym typeface="Open Sans"/>
              </a:rPr>
              <a:t> như trên: </a:t>
            </a:r>
          </a:p>
          <a:p>
            <a:pPr marL="0" indent="0">
              <a:lnSpc>
                <a:spcPct val="100000"/>
              </a:lnSpc>
              <a:spcAft>
                <a:spcPts val="1600"/>
              </a:spcAft>
              <a:buNone/>
            </a:pPr>
            <a:r>
              <a:rPr lang="vi-VN" sz="1200" dirty="0">
                <a:latin typeface="Open Sans"/>
                <a:ea typeface="Open Sans"/>
                <a:cs typeface="Open Sans"/>
                <a:sym typeface="Open Sans"/>
              </a:rPr>
              <a:t>12.66% </a:t>
            </a:r>
            <a:r>
              <a:rPr lang="vi-VN" sz="1200" dirty="0">
                <a:latin typeface="Open Sans"/>
                <a:ea typeface="Open Sans"/>
                <a:cs typeface="Open Sans"/>
                <a:sym typeface="Wingdings" panose="05000000000000000000" pitchFamily="2" charset="2"/>
              </a:rPr>
              <a:t></a:t>
            </a:r>
            <a:r>
              <a:rPr lang="vi-VN" sz="1200" dirty="0">
                <a:latin typeface="Open Sans"/>
                <a:ea typeface="Open Sans"/>
                <a:cs typeface="Open Sans"/>
                <a:sym typeface="Open Sans"/>
              </a:rPr>
              <a:t> </a:t>
            </a:r>
            <a:r>
              <a:rPr lang="vi-VN" sz="1200" dirty="0">
                <a:highlight>
                  <a:srgbClr val="FFFF00"/>
                </a:highlight>
                <a:latin typeface="Open Sans"/>
                <a:ea typeface="Open Sans"/>
                <a:cs typeface="Open Sans"/>
                <a:sym typeface="Open Sans"/>
              </a:rPr>
              <a:t>16.83%</a:t>
            </a:r>
          </a:p>
          <a:p>
            <a:pPr marL="0" indent="0">
              <a:lnSpc>
                <a:spcPct val="100000"/>
              </a:lnSpc>
              <a:spcAft>
                <a:spcPts val="1600"/>
              </a:spcAft>
              <a:buNone/>
            </a:pPr>
            <a:endParaRPr lang="vi-VN" sz="1200" dirty="0">
              <a:latin typeface="Open Sans"/>
              <a:ea typeface="Open Sans"/>
              <a:cs typeface="Open Sans"/>
              <a:sym typeface="Open Sans"/>
            </a:endParaRPr>
          </a:p>
          <a:p>
            <a:pPr marL="0" indent="0">
              <a:spcAft>
                <a:spcPts val="1600"/>
              </a:spcAft>
              <a:buNone/>
            </a:pPr>
            <a:endParaRPr lang="vi-VN" sz="1200" dirty="0">
              <a:latin typeface="Lato" panose="020F0502020204030203" pitchFamily="34" charset="0"/>
              <a:ea typeface="Lato" panose="020F0502020204030203" pitchFamily="34" charset="0"/>
              <a:cs typeface="Lato" panose="020F0502020204030203" pitchFamily="34" charset="0"/>
              <a:sym typeface="Open Sans"/>
            </a:endParaRPr>
          </a:p>
        </p:txBody>
      </p:sp>
      <p:sp>
        <p:nvSpPr>
          <p:cNvPr id="5" name="Arrow: Right 4">
            <a:extLst>
              <a:ext uri="{FF2B5EF4-FFF2-40B4-BE49-F238E27FC236}">
                <a16:creationId xmlns:a16="http://schemas.microsoft.com/office/drawing/2014/main" id="{F26D3888-D2AF-49BA-8D6A-897FF6D6B91E}"/>
              </a:ext>
            </a:extLst>
          </p:cNvPr>
          <p:cNvSpPr/>
          <p:nvPr/>
        </p:nvSpPr>
        <p:spPr>
          <a:xfrm>
            <a:off x="3783470" y="4914719"/>
            <a:ext cx="204890" cy="144050"/>
          </a:xfrm>
          <a:prstGeom prst="rightArrow">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96B5657-3288-4DD0-A65A-3CBDC013AB4E}"/>
              </a:ext>
            </a:extLst>
          </p:cNvPr>
          <p:cNvPicPr>
            <a:picLocks noChangeAspect="1"/>
          </p:cNvPicPr>
          <p:nvPr/>
        </p:nvPicPr>
        <p:blipFill>
          <a:blip r:embed="rId3"/>
          <a:stretch>
            <a:fillRect/>
          </a:stretch>
        </p:blipFill>
        <p:spPr>
          <a:xfrm>
            <a:off x="2260948" y="3553412"/>
            <a:ext cx="1453019" cy="1543833"/>
          </a:xfrm>
          <a:prstGeom prst="rect">
            <a:avLst/>
          </a:prstGeom>
        </p:spPr>
      </p:pic>
      <p:pic>
        <p:nvPicPr>
          <p:cNvPr id="10" name="Picture 9">
            <a:extLst>
              <a:ext uri="{FF2B5EF4-FFF2-40B4-BE49-F238E27FC236}">
                <a16:creationId xmlns:a16="http://schemas.microsoft.com/office/drawing/2014/main" id="{0E6F774A-A1E6-4C3B-85AB-08E63598A8BA}"/>
              </a:ext>
            </a:extLst>
          </p:cNvPr>
          <p:cNvPicPr>
            <a:picLocks noChangeAspect="1"/>
          </p:cNvPicPr>
          <p:nvPr/>
        </p:nvPicPr>
        <p:blipFill>
          <a:blip r:embed="rId4"/>
          <a:stretch>
            <a:fillRect/>
          </a:stretch>
        </p:blipFill>
        <p:spPr>
          <a:xfrm>
            <a:off x="4057863" y="3553411"/>
            <a:ext cx="3319745" cy="1543833"/>
          </a:xfrm>
          <a:prstGeom prst="rect">
            <a:avLst/>
          </a:prstGeom>
        </p:spPr>
      </p:pic>
    </p:spTree>
    <p:extLst>
      <p:ext uri="{BB962C8B-B14F-4D97-AF65-F5344CB8AC3E}">
        <p14:creationId xmlns:p14="http://schemas.microsoft.com/office/powerpoint/2010/main" val="1405551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4800">
                <a:solidFill>
                  <a:srgbClr val="000000"/>
                </a:solidFill>
              </a:rPr>
              <a:t>Xin cảm ơn!</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200">
                <a:latin typeface="Montserrat"/>
                <a:ea typeface="Montserrat"/>
                <a:cs typeface="Montserrat"/>
                <a:sym typeface="Montserrat"/>
              </a:rPr>
              <a:t>Mục tiêu </a:t>
            </a:r>
            <a:r>
              <a:rPr lang="vi" sz="1200"/>
              <a:t>đồ </a:t>
            </a:r>
            <a:r>
              <a:rPr lang="vi" sz="1200">
                <a:latin typeface="Montserrat"/>
                <a:ea typeface="Montserrat"/>
                <a:cs typeface="Montserrat"/>
                <a:sym typeface="Montserrat"/>
              </a:rPr>
              <a:t>án</a:t>
            </a:r>
            <a:endParaRPr sz="1200">
              <a:latin typeface="Montserrat"/>
              <a:ea typeface="Montserrat"/>
              <a:cs typeface="Montserrat"/>
              <a:sym typeface="Montserrat"/>
            </a:endParaRPr>
          </a:p>
        </p:txBody>
      </p:sp>
      <p:sp>
        <p:nvSpPr>
          <p:cNvPr id="203" name="Google Shape;203;p21"/>
          <p:cNvSpPr txBox="1">
            <a:spLocks noGrp="1"/>
          </p:cNvSpPr>
          <p:nvPr>
            <p:ph type="body" idx="4294967295"/>
          </p:nvPr>
        </p:nvSpPr>
        <p:spPr>
          <a:xfrm>
            <a:off x="729450" y="1252602"/>
            <a:ext cx="7010100" cy="3739021"/>
          </a:xfrm>
          <a:prstGeom prst="rect">
            <a:avLst/>
          </a:prstGeom>
        </p:spPr>
        <p:txBody>
          <a:bodyPr spcFirstLastPara="1" wrap="square" lIns="91425" tIns="91425" rIns="91425" bIns="91425" anchor="t" anchorCtr="0">
            <a:noAutofit/>
          </a:bodyPr>
          <a:lstStyle/>
          <a:p>
            <a:pPr marL="457200" lvl="1" indent="0">
              <a:spcAft>
                <a:spcPts val="1600"/>
              </a:spcAft>
              <a:buNone/>
            </a:pPr>
            <a:endParaRPr lang="vi-VN" dirty="0">
              <a:solidFill>
                <a:srgbClr val="FFFFFF"/>
              </a:solidFill>
              <a:latin typeface="Open Sans"/>
              <a:ea typeface="Open Sans"/>
              <a:cs typeface="Open Sans"/>
              <a:sym typeface="Open Sans"/>
            </a:endParaRPr>
          </a:p>
          <a:p>
            <a:pPr marL="228600" indent="-228600">
              <a:spcAft>
                <a:spcPts val="1600"/>
              </a:spcAft>
              <a:buFont typeface="+mj-lt"/>
              <a:buAutoNum type="arabicPeriod"/>
            </a:pPr>
            <a:r>
              <a:rPr lang="vi-VN" sz="1000" dirty="0">
                <a:solidFill>
                  <a:srgbClr val="FFFFFF"/>
                </a:solidFill>
                <a:latin typeface="Open Sans"/>
                <a:ea typeface="Open Sans"/>
                <a:cs typeface="Open Sans"/>
                <a:sym typeface="Open Sans"/>
              </a:rPr>
              <a:t>So </a:t>
            </a:r>
            <a:r>
              <a:rPr lang="vi-VN" sz="1000" dirty="0" err="1">
                <a:solidFill>
                  <a:srgbClr val="FFFFFF"/>
                </a:solidFill>
                <a:latin typeface="Open Sans"/>
                <a:ea typeface="Open Sans"/>
                <a:cs typeface="Open Sans"/>
                <a:sym typeface="Open Sans"/>
              </a:rPr>
              <a:t>sánh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sự</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khác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biệt</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của</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tỷ</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lệ</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chuyển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đổi</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giữa</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nhóm</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thuộc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tính</a:t>
            </a:r>
            <a:r>
              <a:rPr lang="vi-VN" sz="1000" dirty="0">
                <a:solidFill>
                  <a:srgbClr val="FFFFFF"/>
                </a:solidFill>
                <a:latin typeface="Open Sans"/>
                <a:ea typeface="Open Sans"/>
                <a:cs typeface="Open Sans"/>
                <a:sym typeface="Open Sans"/>
              </a:rPr>
              <a:t> trong </a:t>
            </a:r>
            <a:r>
              <a:rPr lang="vi-VN" sz="1000" dirty="0" err="1">
                <a:solidFill>
                  <a:srgbClr val="FFFFFF"/>
                </a:solidFill>
                <a:latin typeface="Open Sans"/>
                <a:ea typeface="Open Sans"/>
                <a:cs typeface="Open Sans"/>
                <a:sym typeface="Open Sans"/>
              </a:rPr>
              <a:t>bộ</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dữ</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liệu</a:t>
            </a:r>
            <a:r>
              <a:rPr lang="vi-VN" sz="1000" dirty="0">
                <a:solidFill>
                  <a:srgbClr val="FFFFFF"/>
                </a:solidFill>
                <a:latin typeface="Open Sans"/>
                <a:ea typeface="Open Sans"/>
                <a:cs typeface="Open Sans"/>
                <a:sym typeface="Open Sans"/>
              </a:rPr>
              <a:t>.</a:t>
            </a:r>
          </a:p>
          <a:p>
            <a:pPr marL="228600" indent="-228600">
              <a:spcAft>
                <a:spcPts val="1600"/>
              </a:spcAft>
              <a:buFont typeface="+mj-lt"/>
              <a:buAutoNum type="arabicPeriod"/>
            </a:pPr>
            <a:endParaRPr lang="vi-VN" sz="1000" dirty="0">
              <a:solidFill>
                <a:srgbClr val="FFFFFF"/>
              </a:solidFill>
              <a:latin typeface="Open Sans"/>
              <a:ea typeface="Open Sans"/>
              <a:cs typeface="Open Sans"/>
              <a:sym typeface="Open Sans"/>
            </a:endParaRPr>
          </a:p>
          <a:p>
            <a:pPr marL="228600" indent="-228600">
              <a:spcAft>
                <a:spcPts val="1600"/>
              </a:spcAft>
              <a:buFont typeface="+mj-lt"/>
              <a:buAutoNum type="arabicPeriod"/>
            </a:pPr>
            <a:r>
              <a:rPr lang="vi-VN" sz="1000" dirty="0" err="1">
                <a:solidFill>
                  <a:srgbClr val="FFFFFF"/>
                </a:solidFill>
                <a:latin typeface="Open Sans"/>
                <a:ea typeface="Open Sans"/>
                <a:cs typeface="Open Sans"/>
                <a:sym typeface="Open Sans"/>
              </a:rPr>
              <a:t>Xác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định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mức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độ</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ảnh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hưởng</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của</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thuộc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tính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khác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có</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thể</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dẫn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đến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việc</a:t>
            </a:r>
            <a:r>
              <a:rPr lang="vi-VN" sz="1000" dirty="0">
                <a:solidFill>
                  <a:srgbClr val="FFFFFF"/>
                </a:solidFill>
                <a:latin typeface="Open Sans"/>
                <a:ea typeface="Open Sans"/>
                <a:cs typeface="Open Sans"/>
                <a:sym typeface="Open Sans"/>
              </a:rPr>
              <a:t> tăng </a:t>
            </a:r>
            <a:r>
              <a:rPr lang="vi-VN" sz="1000" dirty="0" err="1">
                <a:solidFill>
                  <a:srgbClr val="FFFFFF"/>
                </a:solidFill>
                <a:latin typeface="Open Sans"/>
                <a:ea typeface="Open Sans"/>
                <a:cs typeface="Open Sans"/>
                <a:sym typeface="Open Sans"/>
              </a:rPr>
              <a:t>tỷ</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lệ</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chuyển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đổi</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của</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một</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nhóm</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thuộc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tính</a:t>
            </a:r>
            <a:r>
              <a:rPr lang="vi-VN" sz="1000" dirty="0">
                <a:solidFill>
                  <a:srgbClr val="FFFFFF"/>
                </a:solidFill>
                <a:latin typeface="Open Sans"/>
                <a:ea typeface="Open Sans"/>
                <a:cs typeface="Open Sans"/>
                <a:sym typeface="Open Sans"/>
              </a:rPr>
              <a:t>.</a:t>
            </a:r>
          </a:p>
          <a:p>
            <a:pPr marL="228600" indent="-228600">
              <a:spcAft>
                <a:spcPts val="1600"/>
              </a:spcAft>
              <a:buFont typeface="+mj-lt"/>
              <a:buAutoNum type="arabicPeriod"/>
            </a:pPr>
            <a:endParaRPr lang="vi-VN" sz="1000" dirty="0">
              <a:solidFill>
                <a:srgbClr val="FFFFFF"/>
              </a:solidFill>
              <a:latin typeface="Open Sans"/>
              <a:ea typeface="Open Sans"/>
              <a:cs typeface="Open Sans"/>
              <a:sym typeface="Open Sans"/>
            </a:endParaRPr>
          </a:p>
          <a:p>
            <a:pPr marL="228600" indent="-228600">
              <a:spcAft>
                <a:spcPts val="1600"/>
              </a:spcAft>
              <a:buFont typeface="+mj-lt"/>
              <a:buAutoNum type="arabicPeriod"/>
            </a:pPr>
            <a:r>
              <a:rPr lang="vi-VN" sz="1000" dirty="0" err="1">
                <a:solidFill>
                  <a:srgbClr val="FFFFFF"/>
                </a:solidFill>
                <a:latin typeface="Open Sans"/>
                <a:ea typeface="Open Sans"/>
                <a:cs typeface="Open Sans"/>
                <a:sym typeface="Open Sans"/>
              </a:rPr>
              <a:t>Tối</a:t>
            </a:r>
            <a:r>
              <a:rPr lang="vi-VN" sz="1000" dirty="0">
                <a:solidFill>
                  <a:srgbClr val="FFFFFF"/>
                </a:solidFill>
                <a:latin typeface="Open Sans"/>
                <a:ea typeface="Open Sans"/>
                <a:cs typeface="Open Sans"/>
                <a:sym typeface="Open Sans"/>
              </a:rPr>
              <a:t> ưu </a:t>
            </a:r>
            <a:r>
              <a:rPr lang="vi-VN" sz="1000" dirty="0" err="1">
                <a:solidFill>
                  <a:srgbClr val="FFFFFF"/>
                </a:solidFill>
                <a:latin typeface="Open Sans"/>
                <a:ea typeface="Open Sans"/>
                <a:cs typeface="Open Sans"/>
                <a:sym typeface="Open Sans"/>
              </a:rPr>
              <a:t>hiệu</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quả</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chiến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dịch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tiếp</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thị</a:t>
            </a:r>
            <a:r>
              <a:rPr lang="vi-VN" sz="1000" dirty="0">
                <a:solidFill>
                  <a:srgbClr val="FFFFFF"/>
                </a:solidFill>
                <a:latin typeface="Open Sans"/>
                <a:ea typeface="Open Sans"/>
                <a:cs typeface="Open Sans"/>
                <a:sym typeface="Open Sans"/>
              </a:rPr>
              <a:t> thông qua </a:t>
            </a:r>
            <a:r>
              <a:rPr lang="vi-VN" sz="1000" dirty="0" err="1">
                <a:solidFill>
                  <a:srgbClr val="FFFFFF"/>
                </a:solidFill>
                <a:latin typeface="Open Sans"/>
                <a:ea typeface="Open Sans"/>
                <a:cs typeface="Open Sans"/>
                <a:sym typeface="Open Sans"/>
              </a:rPr>
              <a:t>chọn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lọc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các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đặc</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điểm</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của</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khách</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hàng</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có</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tỷ</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lệ</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chuyển</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đổi</a:t>
            </a:r>
            <a:r>
              <a:rPr lang="vi-VN" sz="1000" dirty="0">
                <a:solidFill>
                  <a:srgbClr val="FFFFFF"/>
                </a:solidFill>
                <a:latin typeface="Open Sans"/>
                <a:ea typeface="Open Sans"/>
                <a:cs typeface="Open Sans"/>
                <a:sym typeface="Open Sans"/>
              </a:rPr>
              <a:t> cao </a:t>
            </a:r>
            <a:r>
              <a:rPr lang="vi-VN" sz="1000" dirty="0" err="1">
                <a:solidFill>
                  <a:srgbClr val="FFFFFF"/>
                </a:solidFill>
                <a:latin typeface="Open Sans"/>
                <a:ea typeface="Open Sans"/>
                <a:cs typeface="Open Sans"/>
                <a:sym typeface="Open Sans"/>
              </a:rPr>
              <a:t>để</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tập</a:t>
            </a:r>
            <a:r>
              <a:rPr lang="vi-VN" sz="1000" dirty="0">
                <a:solidFill>
                  <a:srgbClr val="FFFFFF"/>
                </a:solidFill>
                <a:latin typeface="Open Sans"/>
                <a:ea typeface="Open Sans"/>
                <a:cs typeface="Open Sans"/>
                <a:sym typeface="Open Sans"/>
              </a:rPr>
              <a:t> trung </a:t>
            </a:r>
            <a:r>
              <a:rPr lang="vi-VN" sz="1000" dirty="0" err="1">
                <a:solidFill>
                  <a:srgbClr val="FFFFFF"/>
                </a:solidFill>
                <a:latin typeface="Open Sans"/>
                <a:ea typeface="Open Sans"/>
                <a:cs typeface="Open Sans"/>
                <a:sym typeface="Open Sans"/>
              </a:rPr>
              <a:t>tiếp</a:t>
            </a:r>
            <a:r>
              <a:rPr lang="vi-VN" sz="1000" dirty="0">
                <a:solidFill>
                  <a:srgbClr val="FFFFFF"/>
                </a:solidFill>
                <a:latin typeface="Open Sans"/>
                <a:ea typeface="Open Sans"/>
                <a:cs typeface="Open Sans"/>
                <a:sym typeface="Open Sans"/>
              </a:rPr>
              <a:t> </a:t>
            </a:r>
            <a:r>
              <a:rPr lang="vi-VN" sz="1000" dirty="0" err="1">
                <a:solidFill>
                  <a:srgbClr val="FFFFFF"/>
                </a:solidFill>
                <a:latin typeface="Open Sans"/>
                <a:ea typeface="Open Sans"/>
                <a:cs typeface="Open Sans"/>
                <a:sym typeface="Open Sans"/>
              </a:rPr>
              <a:t>cận</a:t>
            </a:r>
            <a:r>
              <a:rPr lang="vi-VN" sz="1000" dirty="0">
                <a:solidFill>
                  <a:srgbClr val="FFFFFF"/>
                </a:solidFill>
                <a:latin typeface="Open Sans"/>
                <a:ea typeface="Open Sans"/>
                <a:cs typeface="Open Sans"/>
                <a:sym typeface="Open Sans"/>
              </a:rPr>
              <a:t>.</a:t>
            </a:r>
            <a:endParaRPr sz="1000" dirty="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latin typeface="Montserrat"/>
                <a:ea typeface="Montserrat"/>
                <a:cs typeface="Montserrat"/>
                <a:sym typeface="Montserrat"/>
              </a:rPr>
              <a:t>Vấn đề </a:t>
            </a:r>
            <a:r>
              <a:rPr lang="vi"/>
              <a:t>cần</a:t>
            </a:r>
            <a:r>
              <a:rPr lang="vi">
                <a:latin typeface="Montserrat"/>
                <a:ea typeface="Montserrat"/>
                <a:cs typeface="Montserrat"/>
                <a:sym typeface="Montserrat"/>
              </a:rPr>
              <a:t> giải quyết</a:t>
            </a:r>
            <a:endParaRPr>
              <a:latin typeface="Montserrat"/>
              <a:ea typeface="Montserrat"/>
              <a:cs typeface="Montserrat"/>
              <a:sym typeface="Montserrat"/>
            </a:endParaRPr>
          </a:p>
        </p:txBody>
      </p:sp>
      <p:sp>
        <p:nvSpPr>
          <p:cNvPr id="190" name="Google Shape;190;p20"/>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1</a:t>
            </a:r>
            <a:endParaRPr sz="800" b="1">
              <a:solidFill>
                <a:srgbClr val="FFFFFF"/>
              </a:solidFill>
              <a:latin typeface="Open Sans"/>
              <a:ea typeface="Open Sans"/>
              <a:cs typeface="Open Sans"/>
              <a:sym typeface="Open Sans"/>
            </a:endParaRPr>
          </a:p>
        </p:txBody>
      </p:sp>
      <p:sp>
        <p:nvSpPr>
          <p:cNvPr id="191" name="Google Shape;191;p20"/>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Bộ dữ liệu</a:t>
            </a:r>
            <a:endParaRPr sz="1100">
              <a:latin typeface="Open Sans"/>
              <a:ea typeface="Open Sans"/>
              <a:cs typeface="Open Sans"/>
              <a:sym typeface="Open Sans"/>
            </a:endParaRPr>
          </a:p>
        </p:txBody>
      </p:sp>
      <p:sp>
        <p:nvSpPr>
          <p:cNvPr id="192" name="Google Shape;192;p20"/>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2</a:t>
            </a:r>
            <a:endParaRPr sz="800" b="1">
              <a:solidFill>
                <a:srgbClr val="FFFFFF"/>
              </a:solidFill>
              <a:latin typeface="Open Sans"/>
              <a:ea typeface="Open Sans"/>
              <a:cs typeface="Open Sans"/>
              <a:sym typeface="Open Sans"/>
            </a:endParaRPr>
          </a:p>
        </p:txBody>
      </p:sp>
      <p:sp>
        <p:nvSpPr>
          <p:cNvPr id="193" name="Google Shape;193;p20"/>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Kiến thức sử dụng</a:t>
            </a:r>
            <a:endParaRPr sz="1100">
              <a:latin typeface="Open Sans"/>
              <a:ea typeface="Open Sans"/>
              <a:cs typeface="Open Sans"/>
              <a:sym typeface="Open Sans"/>
            </a:endParaRPr>
          </a:p>
        </p:txBody>
      </p:sp>
      <p:sp>
        <p:nvSpPr>
          <p:cNvPr id="194" name="Google Shape;194;p20"/>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3</a:t>
            </a:r>
            <a:endParaRPr sz="800" b="1">
              <a:solidFill>
                <a:srgbClr val="FFFFFF"/>
              </a:solidFill>
              <a:latin typeface="Open Sans"/>
              <a:ea typeface="Open Sans"/>
              <a:cs typeface="Open Sans"/>
              <a:sym typeface="Open Sans"/>
            </a:endParaRPr>
          </a:p>
        </p:txBody>
      </p:sp>
      <p:sp>
        <p:nvSpPr>
          <p:cNvPr id="195" name="Google Shape;195;p20"/>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Số liệu nhân khẩu học</a:t>
            </a:r>
            <a:endParaRPr sz="1100">
              <a:latin typeface="Open Sans"/>
              <a:ea typeface="Open Sans"/>
              <a:cs typeface="Open Sans"/>
              <a:sym typeface="Open Sans"/>
            </a:endParaRPr>
          </a:p>
        </p:txBody>
      </p:sp>
      <p:sp>
        <p:nvSpPr>
          <p:cNvPr id="196" name="Google Shape;196;p20"/>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800" b="1">
                <a:solidFill>
                  <a:srgbClr val="FFFFFF"/>
                </a:solidFill>
                <a:latin typeface="Open Sans"/>
                <a:ea typeface="Open Sans"/>
                <a:cs typeface="Open Sans"/>
                <a:sym typeface="Open Sans"/>
              </a:rPr>
              <a:t>4</a:t>
            </a:r>
            <a:endParaRPr sz="800" b="1">
              <a:solidFill>
                <a:srgbClr val="FFFFFF"/>
              </a:solidFill>
              <a:latin typeface="Open Sans"/>
              <a:ea typeface="Open Sans"/>
              <a:cs typeface="Open Sans"/>
              <a:sym typeface="Open Sans"/>
            </a:endParaRPr>
          </a:p>
        </p:txBody>
      </p:sp>
      <p:sp>
        <p:nvSpPr>
          <p:cNvPr id="197" name="Google Shape;197;p20"/>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Đúc kết các thông tin </a:t>
            </a:r>
            <a:endParaRPr sz="11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p:nvPr/>
        </p:nvSpPr>
        <p:spPr>
          <a:xfrm>
            <a:off x="729450" y="2056375"/>
            <a:ext cx="5203200" cy="15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4800" b="1">
                <a:solidFill>
                  <a:schemeClr val="lt1"/>
                </a:solidFill>
                <a:latin typeface="Montserrat"/>
                <a:ea typeface="Montserrat"/>
                <a:cs typeface="Montserrat"/>
                <a:sym typeface="Montserrat"/>
              </a:rPr>
              <a:t>Bộ dữ liệu</a:t>
            </a:r>
            <a:endParaRPr sz="4800" b="1">
              <a:solidFill>
                <a:schemeClr val="lt1"/>
              </a:solidFill>
              <a:latin typeface="Montserrat"/>
              <a:ea typeface="Montserrat"/>
              <a:cs typeface="Montserrat"/>
              <a:sym typeface="Montserrat"/>
            </a:endParaRPr>
          </a:p>
          <a:p>
            <a:pPr marL="0" lvl="0" indent="0" algn="l" rtl="0">
              <a:spcBef>
                <a:spcPts val="1600"/>
              </a:spcBef>
              <a:spcAft>
                <a:spcPts val="1600"/>
              </a:spcAft>
              <a:buNone/>
            </a:pPr>
            <a:endParaRPr sz="4800"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730725" y="1318650"/>
            <a:ext cx="44160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Dữ liệu về khách hàng</a:t>
            </a:r>
            <a:endParaRPr b="0">
              <a:latin typeface="Montserrat"/>
              <a:ea typeface="Montserrat"/>
              <a:cs typeface="Montserrat"/>
              <a:sym typeface="Montserrat"/>
            </a:endParaRPr>
          </a:p>
        </p:txBody>
      </p:sp>
      <p:sp>
        <p:nvSpPr>
          <p:cNvPr id="214" name="Google Shape;214;p23"/>
          <p:cNvSpPr txBox="1">
            <a:spLocks noGrp="1"/>
          </p:cNvSpPr>
          <p:nvPr>
            <p:ph type="body" idx="1"/>
          </p:nvPr>
        </p:nvSpPr>
        <p:spPr>
          <a:xfrm>
            <a:off x="721225" y="2209575"/>
            <a:ext cx="38934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dirty="0">
                <a:solidFill>
                  <a:srgbClr val="000000"/>
                </a:solidFill>
                <a:latin typeface="Open Sans Light"/>
                <a:ea typeface="Open Sans Light"/>
                <a:cs typeface="Open Sans Light"/>
                <a:sym typeface="Open Sans Light"/>
              </a:rPr>
              <a:t>Bộ dữ liệu mô tả kết quả các chiến dịch tiếp thị của ngân hàng Bồ Đào Nha. Các chiến dịch được tiến hành chủ yếu dựa trên các cuộc gọi điện thoại mời gọi khách hàng gửi tiền có kỳ hạn cho ngân hàng.</a:t>
            </a:r>
            <a:endParaRPr sz="1100" dirty="0">
              <a:latin typeface="Open Sans Light"/>
              <a:ea typeface="Open Sans Light"/>
              <a:cs typeface="Open Sans Light"/>
              <a:sym typeface="Open Sans Light"/>
            </a:endParaRPr>
          </a:p>
          <a:p>
            <a:pPr marL="0" lvl="0" indent="0" algn="l" rtl="0">
              <a:spcBef>
                <a:spcPts val="1600"/>
              </a:spcBef>
              <a:spcAft>
                <a:spcPts val="0"/>
              </a:spcAft>
              <a:buNone/>
            </a:pPr>
            <a:r>
              <a:rPr lang="vi" sz="1100" b="1" dirty="0">
                <a:solidFill>
                  <a:schemeClr val="dk2"/>
                </a:solidFill>
                <a:latin typeface="Open Sans"/>
                <a:ea typeface="Open Sans"/>
                <a:cs typeface="Open Sans"/>
                <a:sym typeface="Open Sans"/>
              </a:rPr>
              <a:t>Các thuộc tính quan tâm:</a:t>
            </a:r>
            <a:endParaRPr sz="1100" b="1" dirty="0">
              <a:solidFill>
                <a:schemeClr val="dk2"/>
              </a:solidFill>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Tuổi</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Nghề nghiệp</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Học vấn</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Hôn nhân</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Tín dụng</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dirty="0">
                <a:latin typeface="Open Sans"/>
                <a:ea typeface="Open Sans"/>
                <a:cs typeface="Open Sans"/>
                <a:sym typeface="Open Sans"/>
              </a:rPr>
              <a:t>Khoản vay</a:t>
            </a:r>
            <a:endParaRPr sz="1100" dirty="0">
              <a:latin typeface="Open Sans"/>
              <a:ea typeface="Open Sans"/>
              <a:cs typeface="Open Sans"/>
              <a:sym typeface="Open Sans"/>
            </a:endParaRPr>
          </a:p>
        </p:txBody>
      </p:sp>
      <p:pic>
        <p:nvPicPr>
          <p:cNvPr id="215" name="Google Shape;215;p23"/>
          <p:cNvPicPr preferRelativeResize="0"/>
          <p:nvPr/>
        </p:nvPicPr>
        <p:blipFill rotWithShape="1">
          <a:blip r:embed="rId3">
            <a:alphaModFix/>
          </a:blip>
          <a:srcRect t="2865" b="2865"/>
          <a:stretch/>
        </p:blipFill>
        <p:spPr>
          <a:xfrm>
            <a:off x="5146750" y="1486004"/>
            <a:ext cx="3997249" cy="26597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9"/>
        <p:cNvGrpSpPr/>
        <p:nvPr/>
      </p:nvGrpSpPr>
      <p:grpSpPr>
        <a:xfrm>
          <a:off x="0" y="0"/>
          <a:ext cx="0" cy="0"/>
          <a:chOff x="0" y="0"/>
          <a:chExt cx="0" cy="0"/>
        </a:xfrm>
      </p:grpSpPr>
      <p:sp>
        <p:nvSpPr>
          <p:cNvPr id="240" name="Google Shape;240;p27"/>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t>Ch</a:t>
            </a:r>
            <a:r>
              <a:rPr lang="vi" sz="1200" dirty="0"/>
              <a:t>ỉ số Measures</a:t>
            </a:r>
            <a:endParaRPr sz="1200" dirty="0">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241" name="Google Shape;241;p27"/>
              <p:cNvSpPr txBox="1">
                <a:spLocks noGrp="1"/>
              </p:cNvSpPr>
              <p:nvPr>
                <p:ph type="body" idx="4294967295"/>
              </p:nvPr>
            </p:nvSpPr>
            <p:spPr>
              <a:xfrm>
                <a:off x="729450" y="1631675"/>
                <a:ext cx="7010100" cy="27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800" dirty="0">
                    <a:solidFill>
                      <a:srgbClr val="FFFFFF"/>
                    </a:solidFill>
                    <a:latin typeface="Open Sans"/>
                    <a:ea typeface="Open Sans"/>
                    <a:cs typeface="Open Sans"/>
                    <a:sym typeface="Open Sans"/>
                  </a:rPr>
                  <a:t>Tỷ lệ chuyển đổi (CVR): thể hiện qua </a:t>
                </a:r>
                <a:r>
                  <a:rPr lang="vi" sz="1800" dirty="0">
                    <a:solidFill>
                      <a:schemeClr val="lt1"/>
                    </a:solidFill>
                    <a:latin typeface="Open Sans"/>
                    <a:ea typeface="Open Sans"/>
                    <a:cs typeface="Open Sans"/>
                    <a:sym typeface="Open Sans"/>
                  </a:rPr>
                  <a:t>kết quả chiến dịch thành công( y ==  ‘yes’)</a:t>
                </a:r>
              </a:p>
              <a:p>
                <a:pPr marL="0" lvl="0" indent="0" algn="l" rtl="0">
                  <a:spcBef>
                    <a:spcPts val="0"/>
                  </a:spcBef>
                  <a:spcAft>
                    <a:spcPts val="0"/>
                  </a:spcAft>
                  <a:buNone/>
                </a:pPr>
                <a:endParaRPr lang="vi" sz="1800" dirty="0">
                  <a:solidFill>
                    <a:schemeClr val="lt1"/>
                  </a:solidFill>
                  <a:latin typeface="Open Sans"/>
                  <a:ea typeface="Open Sans"/>
                  <a:cs typeface="Open Sans"/>
                  <a:sym typeface="Open Sans"/>
                </a:endParaRPr>
              </a:p>
              <a:p>
                <a:pPr marL="0" lvl="0" indent="0" algn="ctr">
                  <a:buNone/>
                </a:pPr>
                <a14:m>
                  <m:oMath xmlns:m="http://schemas.openxmlformats.org/officeDocument/2006/math">
                    <m:r>
                      <m:rPr>
                        <m:sty m:val="p"/>
                      </m:rPr>
                      <a:rPr lang="vi-VN" sz="1800" i="1">
                        <a:solidFill>
                          <a:schemeClr val="lt1"/>
                        </a:solidFill>
                        <a:latin typeface="Cambria Math" panose="02040503050406030204" pitchFamily="18" charset="0"/>
                        <a:ea typeface="Open Sans"/>
                        <a:cs typeface="Open Sans"/>
                        <a:sym typeface="Open Sans"/>
                      </a:rPr>
                      <m:t>CVR</m:t>
                    </m:r>
                  </m:oMath>
                </a14:m>
                <a:r>
                  <a:rPr lang="vi-VN" sz="1800" dirty="0">
                    <a:solidFill>
                      <a:schemeClr val="lt1"/>
                    </a:solidFill>
                    <a:latin typeface="Open Sans"/>
                    <a:ea typeface="Open Sans"/>
                    <a:cs typeface="Open Sans"/>
                    <a:sym typeface="Open Sans"/>
                  </a:rPr>
                  <a:t> </a:t>
                </a:r>
                <a14:m>
                  <m:oMath xmlns:m="http://schemas.openxmlformats.org/officeDocument/2006/math">
                    <m:r>
                      <a:rPr lang="en-GB" sz="1800" i="1" smtClean="0">
                        <a:solidFill>
                          <a:schemeClr val="lt1"/>
                        </a:solidFill>
                        <a:latin typeface="Cambria Math" panose="02040503050406030204" pitchFamily="18" charset="0"/>
                        <a:ea typeface="Open Sans"/>
                        <a:cs typeface="Open Sans"/>
                        <a:sym typeface="Open Sans"/>
                      </a:rPr>
                      <m:t>=</m:t>
                    </m:r>
                    <m:f>
                      <m:fPr>
                        <m:ctrlPr>
                          <a:rPr lang="en-GB" sz="1800" i="1" smtClean="0">
                            <a:solidFill>
                              <a:schemeClr val="lt1"/>
                            </a:solidFill>
                            <a:latin typeface="Cambria Math" panose="02040503050406030204" pitchFamily="18" charset="0"/>
                            <a:ea typeface="Open Sans"/>
                            <a:cs typeface="Open Sans"/>
                            <a:sym typeface="Open Sans"/>
                          </a:rPr>
                        </m:ctrlPr>
                      </m:fPr>
                      <m:num>
                        <m:r>
                          <m:rPr>
                            <m:sty m:val="p"/>
                          </m:rPr>
                          <a:rPr lang="vi-VN" sz="1800" i="1">
                            <a:solidFill>
                              <a:schemeClr val="lt1"/>
                            </a:solidFill>
                            <a:latin typeface="Cambria Math" panose="02040503050406030204" pitchFamily="18" charset="0"/>
                            <a:ea typeface="Open Sans"/>
                            <a:cs typeface="Open Sans"/>
                            <a:sym typeface="Open Sans"/>
                          </a:rPr>
                          <m:t>T</m:t>
                        </m:r>
                        <m:r>
                          <a:rPr lang="vi-VN" sz="1800" i="1">
                            <a:solidFill>
                              <a:schemeClr val="lt1"/>
                            </a:solidFill>
                            <a:latin typeface="Cambria Math" panose="02040503050406030204" pitchFamily="18" charset="0"/>
                            <a:ea typeface="Open Sans"/>
                            <a:cs typeface="Open Sans"/>
                            <a:sym typeface="Open Sans"/>
                          </a:rPr>
                          <m:t>ổ</m:t>
                        </m:r>
                        <m:r>
                          <m:rPr>
                            <m:sty m:val="p"/>
                          </m:rPr>
                          <a:rPr lang="vi-VN" sz="1800" i="1">
                            <a:solidFill>
                              <a:schemeClr val="lt1"/>
                            </a:solidFill>
                            <a:latin typeface="Cambria Math" panose="02040503050406030204" pitchFamily="18" charset="0"/>
                            <a:ea typeface="Open Sans"/>
                            <a:cs typeface="Open Sans"/>
                            <a:sym typeface="Open Sans"/>
                          </a:rPr>
                          <m:t>ng</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s</m:t>
                        </m:r>
                        <m:r>
                          <a:rPr lang="vi-VN" sz="1800" i="1">
                            <a:solidFill>
                              <a:schemeClr val="lt1"/>
                            </a:solidFill>
                            <a:latin typeface="Cambria Math" panose="02040503050406030204" pitchFamily="18" charset="0"/>
                            <a:ea typeface="Open Sans"/>
                            <a:cs typeface="Open Sans"/>
                            <a:sym typeface="Open Sans"/>
                          </a:rPr>
                          <m:t>ố </m:t>
                        </m:r>
                        <m:r>
                          <m:rPr>
                            <m:sty m:val="p"/>
                          </m:rPr>
                          <a:rPr lang="vi-VN" sz="1800" i="1">
                            <a:solidFill>
                              <a:schemeClr val="lt1"/>
                            </a:solidFill>
                            <a:latin typeface="Cambria Math" panose="02040503050406030204" pitchFamily="18" charset="0"/>
                            <a:ea typeface="Open Sans"/>
                            <a:cs typeface="Open Sans"/>
                            <a:sym typeface="Open Sans"/>
                          </a:rPr>
                          <m:t>l</m:t>
                        </m:r>
                        <m:r>
                          <a:rPr lang="vi-VN" sz="1800" i="1">
                            <a:solidFill>
                              <a:schemeClr val="lt1"/>
                            </a:solidFill>
                            <a:latin typeface="Cambria Math" panose="02040503050406030204" pitchFamily="18" charset="0"/>
                            <a:ea typeface="Open Sans"/>
                            <a:cs typeface="Open Sans"/>
                            <a:sym typeface="Open Sans"/>
                          </a:rPr>
                          <m:t>ượ</m:t>
                        </m:r>
                        <m:r>
                          <m:rPr>
                            <m:sty m:val="p"/>
                          </m:rPr>
                          <a:rPr lang="vi-VN" sz="1800" i="1">
                            <a:solidFill>
                              <a:schemeClr val="lt1"/>
                            </a:solidFill>
                            <a:latin typeface="Cambria Math" panose="02040503050406030204" pitchFamily="18" charset="0"/>
                            <a:ea typeface="Open Sans"/>
                            <a:cs typeface="Open Sans"/>
                            <a:sym typeface="Open Sans"/>
                          </a:rPr>
                          <m:t>ng</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kh</m:t>
                        </m:r>
                        <m:r>
                          <a:rPr lang="vi-VN" sz="1800" i="1">
                            <a:solidFill>
                              <a:schemeClr val="lt1"/>
                            </a:solidFill>
                            <a:latin typeface="Cambria Math" panose="02040503050406030204" pitchFamily="18" charset="0"/>
                            <a:ea typeface="Open Sans"/>
                            <a:cs typeface="Open Sans"/>
                            <a:sym typeface="Open Sans"/>
                          </a:rPr>
                          <m:t>á</m:t>
                        </m:r>
                        <m:r>
                          <m:rPr>
                            <m:sty m:val="p"/>
                          </m:rPr>
                          <a:rPr lang="vi-VN" sz="1800" i="1">
                            <a:solidFill>
                              <a:schemeClr val="lt1"/>
                            </a:solidFill>
                            <a:latin typeface="Cambria Math" panose="02040503050406030204" pitchFamily="18" charset="0"/>
                            <a:ea typeface="Open Sans"/>
                            <a:cs typeface="Open Sans"/>
                            <a:sym typeface="Open Sans"/>
                          </a:rPr>
                          <m:t>ch</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h</m:t>
                        </m:r>
                        <m:r>
                          <a:rPr lang="vi-VN" sz="1800" i="1">
                            <a:solidFill>
                              <a:schemeClr val="lt1"/>
                            </a:solidFill>
                            <a:latin typeface="Cambria Math" panose="02040503050406030204" pitchFamily="18" charset="0"/>
                            <a:ea typeface="Open Sans"/>
                            <a:cs typeface="Open Sans"/>
                            <a:sym typeface="Open Sans"/>
                          </a:rPr>
                          <m:t>à</m:t>
                        </m:r>
                        <m:r>
                          <m:rPr>
                            <m:sty m:val="p"/>
                          </m:rPr>
                          <a:rPr lang="vi-VN" sz="1800" i="1">
                            <a:solidFill>
                              <a:schemeClr val="lt1"/>
                            </a:solidFill>
                            <a:latin typeface="Cambria Math" panose="02040503050406030204" pitchFamily="18" charset="0"/>
                            <a:ea typeface="Open Sans"/>
                            <a:cs typeface="Open Sans"/>
                            <a:sym typeface="Open Sans"/>
                          </a:rPr>
                          <m:t>ng</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m</m:t>
                        </m:r>
                        <m:r>
                          <a:rPr lang="vi-VN" sz="1800" i="1">
                            <a:solidFill>
                              <a:schemeClr val="lt1"/>
                            </a:solidFill>
                            <a:latin typeface="Cambria Math" panose="02040503050406030204" pitchFamily="18" charset="0"/>
                            <a:ea typeface="Open Sans"/>
                            <a:cs typeface="Open Sans"/>
                            <a:sym typeface="Open Sans"/>
                          </a:rPr>
                          <m:t>ở </m:t>
                        </m:r>
                        <m:r>
                          <m:rPr>
                            <m:sty m:val="p"/>
                          </m:rPr>
                          <a:rPr lang="vi-VN" sz="1800" i="1">
                            <a:solidFill>
                              <a:schemeClr val="lt1"/>
                            </a:solidFill>
                            <a:latin typeface="Cambria Math" panose="02040503050406030204" pitchFamily="18" charset="0"/>
                            <a:ea typeface="Open Sans"/>
                            <a:cs typeface="Open Sans"/>
                            <a:sym typeface="Open Sans"/>
                          </a:rPr>
                          <m:t>kho</m:t>
                        </m:r>
                        <m:r>
                          <a:rPr lang="vi-VN" sz="1800" i="1">
                            <a:solidFill>
                              <a:schemeClr val="lt1"/>
                            </a:solidFill>
                            <a:latin typeface="Cambria Math" panose="02040503050406030204" pitchFamily="18" charset="0"/>
                            <a:ea typeface="Open Sans"/>
                            <a:cs typeface="Open Sans"/>
                            <a:sym typeface="Open Sans"/>
                          </a:rPr>
                          <m:t>ả</m:t>
                        </m:r>
                        <m:r>
                          <m:rPr>
                            <m:sty m:val="p"/>
                          </m:rPr>
                          <a:rPr lang="vi-VN" sz="1800" i="1">
                            <a:solidFill>
                              <a:schemeClr val="lt1"/>
                            </a:solidFill>
                            <a:latin typeface="Cambria Math" panose="02040503050406030204" pitchFamily="18" charset="0"/>
                            <a:ea typeface="Open Sans"/>
                            <a:cs typeface="Open Sans"/>
                            <a:sym typeface="Open Sans"/>
                          </a:rPr>
                          <m:t>n</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ti</m:t>
                        </m:r>
                        <m:r>
                          <a:rPr lang="vi-VN" sz="1800" i="1">
                            <a:solidFill>
                              <a:schemeClr val="lt1"/>
                            </a:solidFill>
                            <a:latin typeface="Cambria Math" panose="02040503050406030204" pitchFamily="18" charset="0"/>
                            <a:ea typeface="Open Sans"/>
                            <a:cs typeface="Open Sans"/>
                            <a:sym typeface="Open Sans"/>
                          </a:rPr>
                          <m:t>ề</m:t>
                        </m:r>
                        <m:r>
                          <m:rPr>
                            <m:sty m:val="p"/>
                          </m:rPr>
                          <a:rPr lang="vi-VN" sz="1800" i="1">
                            <a:solidFill>
                              <a:schemeClr val="lt1"/>
                            </a:solidFill>
                            <a:latin typeface="Cambria Math" panose="02040503050406030204" pitchFamily="18" charset="0"/>
                            <a:ea typeface="Open Sans"/>
                            <a:cs typeface="Open Sans"/>
                            <a:sym typeface="Open Sans"/>
                          </a:rPr>
                          <m:t>n</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g</m:t>
                        </m:r>
                        <m:r>
                          <a:rPr lang="vi-VN" sz="1800" i="1">
                            <a:solidFill>
                              <a:schemeClr val="lt1"/>
                            </a:solidFill>
                            <a:latin typeface="Cambria Math" panose="02040503050406030204" pitchFamily="18" charset="0"/>
                            <a:ea typeface="Open Sans"/>
                            <a:cs typeface="Open Sans"/>
                            <a:sym typeface="Open Sans"/>
                          </a:rPr>
                          <m:t>ử</m:t>
                        </m:r>
                        <m:r>
                          <m:rPr>
                            <m:sty m:val="p"/>
                          </m:rPr>
                          <a:rPr lang="vi-VN" sz="1800" i="1">
                            <a:solidFill>
                              <a:schemeClr val="lt1"/>
                            </a:solidFill>
                            <a:latin typeface="Cambria Math" panose="02040503050406030204" pitchFamily="18" charset="0"/>
                            <a:ea typeface="Open Sans"/>
                            <a:cs typeface="Open Sans"/>
                            <a:sym typeface="Open Sans"/>
                          </a:rPr>
                          <m:t>i</m:t>
                        </m:r>
                        <m:r>
                          <a:rPr lang="vi-VN" sz="1800" b="0" i="1" smtClean="0">
                            <a:solidFill>
                              <a:schemeClr val="lt1"/>
                            </a:solidFill>
                            <a:latin typeface="Cambria Math" panose="02040503050406030204" pitchFamily="18" charset="0"/>
                            <a:ea typeface="Open Sans"/>
                            <a:cs typeface="Open Sans"/>
                            <a:sym typeface="Open Sans"/>
                          </a:rPr>
                          <m:t> </m:t>
                        </m:r>
                      </m:num>
                      <m:den>
                        <m:r>
                          <m:rPr>
                            <m:sty m:val="p"/>
                          </m:rPr>
                          <a:rPr lang="vi-VN" sz="1800" i="1">
                            <a:solidFill>
                              <a:schemeClr val="lt1"/>
                            </a:solidFill>
                            <a:latin typeface="Cambria Math" panose="02040503050406030204" pitchFamily="18" charset="0"/>
                            <a:ea typeface="Open Sans"/>
                            <a:cs typeface="Open Sans"/>
                            <a:sym typeface="Open Sans"/>
                          </a:rPr>
                          <m:t>S</m:t>
                        </m:r>
                        <m:r>
                          <a:rPr lang="vi-VN" sz="1800" i="1">
                            <a:solidFill>
                              <a:schemeClr val="lt1"/>
                            </a:solidFill>
                            <a:latin typeface="Cambria Math" panose="02040503050406030204" pitchFamily="18" charset="0"/>
                            <a:ea typeface="Open Sans"/>
                            <a:cs typeface="Open Sans"/>
                            <a:sym typeface="Open Sans"/>
                          </a:rPr>
                          <m:t>ố </m:t>
                        </m:r>
                        <m:r>
                          <m:rPr>
                            <m:sty m:val="p"/>
                          </m:rPr>
                          <a:rPr lang="vi-VN" sz="1800" i="1">
                            <a:solidFill>
                              <a:schemeClr val="lt1"/>
                            </a:solidFill>
                            <a:latin typeface="Cambria Math" panose="02040503050406030204" pitchFamily="18" charset="0"/>
                            <a:ea typeface="Open Sans"/>
                            <a:cs typeface="Open Sans"/>
                            <a:sym typeface="Open Sans"/>
                          </a:rPr>
                          <m:t>l</m:t>
                        </m:r>
                        <m:r>
                          <a:rPr lang="vi-VN" sz="1800" i="1">
                            <a:solidFill>
                              <a:schemeClr val="lt1"/>
                            </a:solidFill>
                            <a:latin typeface="Cambria Math" panose="02040503050406030204" pitchFamily="18" charset="0"/>
                            <a:ea typeface="Open Sans"/>
                            <a:cs typeface="Open Sans"/>
                            <a:sym typeface="Open Sans"/>
                          </a:rPr>
                          <m:t>ượ</m:t>
                        </m:r>
                        <m:r>
                          <m:rPr>
                            <m:sty m:val="p"/>
                          </m:rPr>
                          <a:rPr lang="vi-VN" sz="1800" i="1">
                            <a:solidFill>
                              <a:schemeClr val="lt1"/>
                            </a:solidFill>
                            <a:latin typeface="Cambria Math" panose="02040503050406030204" pitchFamily="18" charset="0"/>
                            <a:ea typeface="Open Sans"/>
                            <a:cs typeface="Open Sans"/>
                            <a:sym typeface="Open Sans"/>
                          </a:rPr>
                          <m:t>ng</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kh</m:t>
                        </m:r>
                        <m:r>
                          <a:rPr lang="vi-VN" sz="1800" i="1">
                            <a:solidFill>
                              <a:schemeClr val="lt1"/>
                            </a:solidFill>
                            <a:latin typeface="Cambria Math" panose="02040503050406030204" pitchFamily="18" charset="0"/>
                            <a:ea typeface="Open Sans"/>
                            <a:cs typeface="Open Sans"/>
                            <a:sym typeface="Open Sans"/>
                          </a:rPr>
                          <m:t>á</m:t>
                        </m:r>
                        <m:r>
                          <m:rPr>
                            <m:sty m:val="p"/>
                          </m:rPr>
                          <a:rPr lang="vi-VN" sz="1800" i="1">
                            <a:solidFill>
                              <a:schemeClr val="lt1"/>
                            </a:solidFill>
                            <a:latin typeface="Cambria Math" panose="02040503050406030204" pitchFamily="18" charset="0"/>
                            <a:ea typeface="Open Sans"/>
                            <a:cs typeface="Open Sans"/>
                            <a:sym typeface="Open Sans"/>
                          </a:rPr>
                          <m:t>ch</m:t>
                        </m:r>
                        <m:r>
                          <a:rPr lang="vi-VN" sz="1800" b="0" i="1" smtClean="0">
                            <a:solidFill>
                              <a:schemeClr val="lt1"/>
                            </a:solidFill>
                            <a:latin typeface="Cambria Math" panose="02040503050406030204" pitchFamily="18" charset="0"/>
                            <a:ea typeface="Open Sans"/>
                            <a:cs typeface="Open Sans"/>
                            <a:sym typeface="Open Sans"/>
                          </a:rPr>
                          <m:t> </m:t>
                        </m:r>
                        <m:r>
                          <m:rPr>
                            <m:sty m:val="p"/>
                          </m:rPr>
                          <a:rPr lang="vi-VN" sz="1800" i="1">
                            <a:solidFill>
                              <a:schemeClr val="lt1"/>
                            </a:solidFill>
                            <a:latin typeface="Cambria Math" panose="02040503050406030204" pitchFamily="18" charset="0"/>
                            <a:ea typeface="Open Sans"/>
                            <a:cs typeface="Open Sans"/>
                            <a:sym typeface="Open Sans"/>
                          </a:rPr>
                          <m:t>h</m:t>
                        </m:r>
                        <m:r>
                          <a:rPr lang="vi-VN" sz="1800" i="1">
                            <a:solidFill>
                              <a:schemeClr val="lt1"/>
                            </a:solidFill>
                            <a:latin typeface="Cambria Math" panose="02040503050406030204" pitchFamily="18" charset="0"/>
                            <a:ea typeface="Open Sans"/>
                            <a:cs typeface="Open Sans"/>
                            <a:sym typeface="Open Sans"/>
                          </a:rPr>
                          <m:t>à</m:t>
                        </m:r>
                        <m:r>
                          <m:rPr>
                            <m:sty m:val="p"/>
                          </m:rPr>
                          <a:rPr lang="vi-VN" sz="1800" i="1">
                            <a:solidFill>
                              <a:schemeClr val="lt1"/>
                            </a:solidFill>
                            <a:latin typeface="Cambria Math" panose="02040503050406030204" pitchFamily="18" charset="0"/>
                            <a:ea typeface="Open Sans"/>
                            <a:cs typeface="Open Sans"/>
                            <a:sym typeface="Open Sans"/>
                          </a:rPr>
                          <m:t>ng</m:t>
                        </m:r>
                      </m:den>
                    </m:f>
                  </m:oMath>
                </a14:m>
                <a:endParaRPr lang="vi-VN" sz="1800" dirty="0">
                  <a:solidFill>
                    <a:srgbClr val="FFFFFF"/>
                  </a:solidFill>
                  <a:latin typeface="Open Sans"/>
                  <a:ea typeface="Open Sans"/>
                  <a:cs typeface="Open Sans"/>
                  <a:sym typeface="Open Sans"/>
                </a:endParaRPr>
              </a:p>
            </p:txBody>
          </p:sp>
        </mc:Choice>
        <mc:Fallback xmlns="">
          <p:sp>
            <p:nvSpPr>
              <p:cNvPr id="241" name="Google Shape;241;p27"/>
              <p:cNvSpPr txBox="1">
                <a:spLocks noGrp="1" noRot="1" noChangeAspect="1" noMove="1" noResize="1" noEditPoints="1" noAdjustHandles="1" noChangeArrowheads="1" noChangeShapeType="1" noTextEdit="1"/>
              </p:cNvSpPr>
              <p:nvPr>
                <p:ph type="body" idx="4294967295"/>
              </p:nvPr>
            </p:nvSpPr>
            <p:spPr>
              <a:xfrm>
                <a:off x="729450" y="1631675"/>
                <a:ext cx="7010100" cy="2745900"/>
              </a:xfrm>
              <a:prstGeom prst="rect">
                <a:avLst/>
              </a:prstGeom>
              <a:blipFill>
                <a:blip r:embed="rId3"/>
                <a:stretch>
                  <a:fillRect l="-783"/>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4BD4174-2B6C-4B49-B78C-0EC4D74E34BB}"/>
              </a:ext>
            </a:extLst>
          </p:cNvPr>
          <p:cNvPicPr>
            <a:picLocks noChangeAspect="1"/>
          </p:cNvPicPr>
          <p:nvPr/>
        </p:nvPicPr>
        <p:blipFill>
          <a:blip r:embed="rId4"/>
          <a:stretch>
            <a:fillRect/>
          </a:stretch>
        </p:blipFill>
        <p:spPr>
          <a:xfrm>
            <a:off x="1518811" y="3461739"/>
            <a:ext cx="6106377" cy="381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a:t>Các kiến thức sử dụng</a:t>
            </a:r>
            <a:endParaRPr sz="1000">
              <a:latin typeface="Montserrat"/>
              <a:ea typeface="Montserrat"/>
              <a:cs typeface="Montserrat"/>
              <a:sym typeface="Montserrat"/>
            </a:endParaRPr>
          </a:p>
        </p:txBody>
      </p:sp>
      <p:pic>
        <p:nvPicPr>
          <p:cNvPr id="247" name="Google Shape;247;p28"/>
          <p:cNvPicPr preferRelativeResize="0"/>
          <p:nvPr/>
        </p:nvPicPr>
        <p:blipFill rotWithShape="1">
          <a:blip r:embed="rId3">
            <a:alphaModFix/>
          </a:blip>
          <a:srcRect l="10121" r="10121"/>
          <a:stretch/>
        </p:blipFill>
        <p:spPr>
          <a:xfrm>
            <a:off x="830400" y="2091180"/>
            <a:ext cx="2501199" cy="1267837"/>
          </a:xfrm>
          <a:prstGeom prst="rect">
            <a:avLst/>
          </a:prstGeom>
          <a:noFill/>
          <a:ln>
            <a:noFill/>
          </a:ln>
        </p:spPr>
      </p:pic>
      <p:sp>
        <p:nvSpPr>
          <p:cNvPr id="248" name="Google Shape;248;p28"/>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vi" sz="3000" b="1">
                <a:solidFill>
                  <a:srgbClr val="1A1A1A"/>
                </a:solidFill>
                <a:latin typeface="Open Sans"/>
                <a:ea typeface="Open Sans"/>
                <a:cs typeface="Open Sans"/>
                <a:sym typeface="Open Sans"/>
              </a:rPr>
              <a:t>01 </a:t>
            </a:r>
            <a:endParaRPr sz="3000" b="1">
              <a:solidFill>
                <a:srgbClr val="1A1A1A"/>
              </a:solidFill>
              <a:latin typeface="Open Sans"/>
              <a:ea typeface="Open Sans"/>
              <a:cs typeface="Open Sans"/>
              <a:sym typeface="Open Sans"/>
            </a:endParaRPr>
          </a:p>
        </p:txBody>
      </p:sp>
      <p:grpSp>
        <p:nvGrpSpPr>
          <p:cNvPr id="249" name="Google Shape;249;p28"/>
          <p:cNvGrpSpPr/>
          <p:nvPr/>
        </p:nvGrpSpPr>
        <p:grpSpPr>
          <a:xfrm>
            <a:off x="830400" y="3274596"/>
            <a:ext cx="2501700" cy="1353953"/>
            <a:chOff x="830400" y="3274596"/>
            <a:chExt cx="2501700" cy="1353953"/>
          </a:xfrm>
        </p:grpSpPr>
        <p:sp>
          <p:nvSpPr>
            <p:cNvPr id="250" name="Google Shape;250;p28"/>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8"/>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1000"/>
              <a:t>Data Warehouse</a:t>
            </a:r>
            <a:endParaRPr sz="1000">
              <a:latin typeface="Montserrat"/>
              <a:ea typeface="Montserrat"/>
              <a:cs typeface="Montserrat"/>
              <a:sym typeface="Montserrat"/>
            </a:endParaRPr>
          </a:p>
        </p:txBody>
      </p:sp>
      <p:sp>
        <p:nvSpPr>
          <p:cNvPr id="253" name="Google Shape;253;p28"/>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800">
                <a:latin typeface="Open Sans"/>
                <a:ea typeface="Open Sans"/>
                <a:cs typeface="Open Sans"/>
                <a:sym typeface="Open Sans"/>
              </a:rPr>
              <a:t>Staging tables, Dim tables, Fact tables</a:t>
            </a:r>
            <a:endParaRPr sz="800">
              <a:latin typeface="Open Sans"/>
              <a:ea typeface="Open Sans"/>
              <a:cs typeface="Open Sans"/>
              <a:sym typeface="Open Sans"/>
            </a:endParaRPr>
          </a:p>
        </p:txBody>
      </p:sp>
      <p:pic>
        <p:nvPicPr>
          <p:cNvPr id="254" name="Google Shape;254;p28"/>
          <p:cNvPicPr preferRelativeResize="0"/>
          <p:nvPr/>
        </p:nvPicPr>
        <p:blipFill rotWithShape="1">
          <a:blip r:embed="rId4">
            <a:alphaModFix/>
          </a:blip>
          <a:srcRect l="8067" r="8067"/>
          <a:stretch/>
        </p:blipFill>
        <p:spPr>
          <a:xfrm>
            <a:off x="3332867" y="3359013"/>
            <a:ext cx="2501199" cy="1267831"/>
          </a:xfrm>
          <a:prstGeom prst="rect">
            <a:avLst/>
          </a:prstGeom>
          <a:noFill/>
          <a:ln>
            <a:noFill/>
          </a:ln>
        </p:spPr>
      </p:pic>
      <p:sp>
        <p:nvSpPr>
          <p:cNvPr id="255" name="Google Shape;255;p28"/>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vi" sz="3000" b="1">
                <a:solidFill>
                  <a:srgbClr val="FFFFFF"/>
                </a:solidFill>
                <a:latin typeface="Open Sans"/>
                <a:ea typeface="Open Sans"/>
                <a:cs typeface="Open Sans"/>
                <a:sym typeface="Open Sans"/>
              </a:rPr>
              <a:t>02 </a:t>
            </a:r>
            <a:endParaRPr sz="3000" b="1">
              <a:solidFill>
                <a:srgbClr val="FFFFFF"/>
              </a:solidFill>
              <a:latin typeface="Open Sans"/>
              <a:ea typeface="Open Sans"/>
              <a:cs typeface="Open Sans"/>
              <a:sym typeface="Open Sans"/>
            </a:endParaRPr>
          </a:p>
        </p:txBody>
      </p:sp>
      <p:grpSp>
        <p:nvGrpSpPr>
          <p:cNvPr id="256" name="Google Shape;256;p28"/>
          <p:cNvGrpSpPr/>
          <p:nvPr/>
        </p:nvGrpSpPr>
        <p:grpSpPr>
          <a:xfrm rot="10800000" flipH="1">
            <a:off x="3332867" y="2091171"/>
            <a:ext cx="2501700" cy="1353953"/>
            <a:chOff x="830400" y="3274596"/>
            <a:chExt cx="2501700" cy="1353953"/>
          </a:xfrm>
        </p:grpSpPr>
        <p:sp>
          <p:nvSpPr>
            <p:cNvPr id="257" name="Google Shape;257;p28"/>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8"/>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1000"/>
              <a:t>ETL</a:t>
            </a:r>
            <a:endParaRPr sz="1000">
              <a:latin typeface="Montserrat"/>
              <a:ea typeface="Montserrat"/>
              <a:cs typeface="Montserrat"/>
              <a:sym typeface="Montserrat"/>
            </a:endParaRPr>
          </a:p>
        </p:txBody>
      </p:sp>
      <p:sp>
        <p:nvSpPr>
          <p:cNvPr id="260" name="Google Shape;260;p28"/>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800">
                <a:latin typeface="Open Sans"/>
                <a:ea typeface="Open Sans"/>
                <a:cs typeface="Open Sans"/>
                <a:sym typeface="Open Sans"/>
              </a:rPr>
              <a:t>SQL Server Integration Services</a:t>
            </a:r>
            <a:endParaRPr sz="800">
              <a:latin typeface="Open Sans"/>
              <a:ea typeface="Open Sans"/>
              <a:cs typeface="Open Sans"/>
              <a:sym typeface="Open Sans"/>
            </a:endParaRPr>
          </a:p>
        </p:txBody>
      </p:sp>
      <p:pic>
        <p:nvPicPr>
          <p:cNvPr id="261" name="Google Shape;261;p28"/>
          <p:cNvPicPr preferRelativeResize="0"/>
          <p:nvPr/>
        </p:nvPicPr>
        <p:blipFill rotWithShape="1">
          <a:blip r:embed="rId5">
            <a:alphaModFix/>
          </a:blip>
          <a:srcRect t="5084" b="5084"/>
          <a:stretch/>
        </p:blipFill>
        <p:spPr>
          <a:xfrm>
            <a:off x="5832591" y="2091175"/>
            <a:ext cx="2501198" cy="1267841"/>
          </a:xfrm>
          <a:prstGeom prst="rect">
            <a:avLst/>
          </a:prstGeom>
          <a:noFill/>
          <a:ln>
            <a:noFill/>
          </a:ln>
        </p:spPr>
      </p:pic>
      <p:sp>
        <p:nvSpPr>
          <p:cNvPr id="262" name="Google Shape;262;p28"/>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vi" sz="3000" b="1">
                <a:solidFill>
                  <a:srgbClr val="1A1A1A"/>
                </a:solidFill>
                <a:latin typeface="Open Sans"/>
                <a:ea typeface="Open Sans"/>
                <a:cs typeface="Open Sans"/>
                <a:sym typeface="Open Sans"/>
              </a:rPr>
              <a:t>03 </a:t>
            </a:r>
            <a:endParaRPr sz="3000" b="1">
              <a:solidFill>
                <a:srgbClr val="1A1A1A"/>
              </a:solidFill>
              <a:latin typeface="Open Sans"/>
              <a:ea typeface="Open Sans"/>
              <a:cs typeface="Open Sans"/>
              <a:sym typeface="Open Sans"/>
            </a:endParaRPr>
          </a:p>
        </p:txBody>
      </p:sp>
      <p:grpSp>
        <p:nvGrpSpPr>
          <p:cNvPr id="263" name="Google Shape;263;p28"/>
          <p:cNvGrpSpPr/>
          <p:nvPr/>
        </p:nvGrpSpPr>
        <p:grpSpPr>
          <a:xfrm>
            <a:off x="5832591" y="3274596"/>
            <a:ext cx="2501700" cy="1353953"/>
            <a:chOff x="830400" y="3274596"/>
            <a:chExt cx="2501700" cy="1353953"/>
          </a:xfrm>
        </p:grpSpPr>
        <p:sp>
          <p:nvSpPr>
            <p:cNvPr id="264" name="Google Shape;264;p28"/>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8"/>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1000"/>
              <a:t>Power BI</a:t>
            </a:r>
            <a:endParaRPr sz="1000">
              <a:latin typeface="Montserrat"/>
              <a:ea typeface="Montserrat"/>
              <a:cs typeface="Montserrat"/>
              <a:sym typeface="Montserrat"/>
            </a:endParaRPr>
          </a:p>
        </p:txBody>
      </p:sp>
      <p:sp>
        <p:nvSpPr>
          <p:cNvPr id="267" name="Google Shape;267;p28"/>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800">
                <a:latin typeface="Open Sans"/>
                <a:ea typeface="Open Sans"/>
                <a:cs typeface="Open Sans"/>
                <a:sym typeface="Open Sans"/>
              </a:rPr>
              <a:t>k-Means</a:t>
            </a:r>
            <a:endParaRPr sz="800">
              <a:latin typeface="Open Sans"/>
              <a:ea typeface="Open Sans"/>
              <a:cs typeface="Open Sans"/>
              <a:sym typeface="Open Sans"/>
            </a:endParaRPr>
          </a:p>
          <a:p>
            <a:pPr marL="0" lvl="0" indent="0" algn="l" rtl="0">
              <a:lnSpc>
                <a:spcPct val="115000"/>
              </a:lnSpc>
              <a:spcBef>
                <a:spcPts val="1600"/>
              </a:spcBef>
              <a:spcAft>
                <a:spcPts val="1600"/>
              </a:spcAft>
              <a:buNone/>
            </a:pPr>
            <a:endParaRPr sz="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dirty="0"/>
              <a:t>Các bảng dữ liệu</a:t>
            </a:r>
            <a:endParaRPr dirty="0">
              <a:latin typeface="Montserrat"/>
              <a:ea typeface="Montserrat"/>
              <a:cs typeface="Montserrat"/>
              <a:sym typeface="Montserrat"/>
            </a:endParaRPr>
          </a:p>
        </p:txBody>
      </p:sp>
      <p:sp>
        <p:nvSpPr>
          <p:cNvPr id="273" name="Google Shape;273;p29"/>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Sau khi các thuộc tính quan tâm được đưa vào bảng staging, các giá trị hạng mục( </a:t>
            </a:r>
            <a:r>
              <a:rPr lang="vi" sz="1050">
                <a:solidFill>
                  <a:srgbClr val="3C4043"/>
                </a:solidFill>
                <a:highlight>
                  <a:srgbClr val="FFFFFF"/>
                </a:highlight>
                <a:latin typeface="Arial"/>
                <a:ea typeface="Arial"/>
                <a:cs typeface="Arial"/>
                <a:sym typeface="Arial"/>
              </a:rPr>
              <a:t>categorical</a:t>
            </a:r>
            <a:r>
              <a:rPr lang="vi" sz="1100">
                <a:latin typeface="Open Sans"/>
                <a:ea typeface="Open Sans"/>
                <a:cs typeface="Open Sans"/>
                <a:sym typeface="Open Sans"/>
              </a:rPr>
              <a:t>) sẽ được mã hóa thành giá trị số( </a:t>
            </a:r>
            <a:r>
              <a:rPr lang="vi" sz="1050">
                <a:solidFill>
                  <a:srgbClr val="3C4043"/>
                </a:solidFill>
                <a:highlight>
                  <a:srgbClr val="FFFFFF"/>
                </a:highlight>
                <a:latin typeface="Arial"/>
                <a:ea typeface="Arial"/>
                <a:cs typeface="Arial"/>
                <a:sym typeface="Arial"/>
              </a:rPr>
              <a:t>numeric</a:t>
            </a:r>
            <a:r>
              <a:rPr lang="vi" sz="1100">
                <a:latin typeface="Open Sans"/>
                <a:ea typeface="Open Sans"/>
                <a:cs typeface="Open Sans"/>
                <a:sym typeface="Open Sans"/>
              </a:rPr>
              <a:t>) để phục vụ cho trực quan mô hình phân cụm về sau.</a:t>
            </a:r>
            <a:endParaRPr sz="1100">
              <a:latin typeface="Open Sans"/>
              <a:ea typeface="Open Sans"/>
              <a:cs typeface="Open Sans"/>
              <a:sym typeface="Open Sans"/>
            </a:endParaRPr>
          </a:p>
        </p:txBody>
      </p:sp>
      <p:sp>
        <p:nvSpPr>
          <p:cNvPr id="274" name="Google Shape;274;p29"/>
          <p:cNvSpPr txBox="1"/>
          <p:nvPr/>
        </p:nvSpPr>
        <p:spPr>
          <a:xfrm>
            <a:off x="734529" y="3083160"/>
            <a:ext cx="3931415"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VN" sz="1000" b="1" dirty="0">
                <a:solidFill>
                  <a:schemeClr val="dk1"/>
                </a:solidFill>
                <a:latin typeface="Open Sans"/>
                <a:ea typeface="Open Sans"/>
                <a:cs typeface="Open Sans"/>
                <a:sym typeface="Open Sans"/>
              </a:rPr>
              <a:t>Dim</a:t>
            </a:r>
            <a:r>
              <a:rPr lang="vi" sz="1000" b="1" dirty="0">
                <a:solidFill>
                  <a:schemeClr val="dk1"/>
                </a:solidFill>
                <a:latin typeface="Open Sans"/>
                <a:ea typeface="Open Sans"/>
                <a:cs typeface="Open Sans"/>
                <a:sym typeface="Open Sans"/>
              </a:rPr>
              <a:t>_</a:t>
            </a:r>
            <a:r>
              <a:rPr lang="vi-VN" sz="1000" b="1" dirty="0" err="1">
                <a:solidFill>
                  <a:schemeClr val="dk1"/>
                </a:solidFill>
                <a:latin typeface="Open Sans"/>
                <a:ea typeface="Open Sans"/>
                <a:cs typeface="Open Sans"/>
                <a:sym typeface="Open Sans"/>
              </a:rPr>
              <a:t>Status</a:t>
            </a:r>
            <a:r>
              <a:rPr lang="vi-VN" sz="1000" b="1" dirty="0">
                <a:solidFill>
                  <a:schemeClr val="dk1"/>
                </a:solidFill>
                <a:latin typeface="Open Sans"/>
                <a:ea typeface="Open Sans"/>
                <a:cs typeface="Open Sans"/>
                <a:sym typeface="Open Sans"/>
              </a:rPr>
              <a:t>       </a:t>
            </a:r>
            <a:r>
              <a:rPr lang="vi" sz="1000" b="1" dirty="0">
                <a:solidFill>
                  <a:schemeClr val="dk1"/>
                </a:solidFill>
                <a:latin typeface="Open Sans"/>
                <a:ea typeface="Open Sans"/>
                <a:cs typeface="Open Sans"/>
                <a:sym typeface="Open Sans"/>
              </a:rPr>
              <a:t>  |</a:t>
            </a:r>
            <a:r>
              <a:rPr lang="vi" sz="1000" dirty="0">
                <a:solidFill>
                  <a:srgbClr val="000000"/>
                </a:solidFill>
                <a:latin typeface="Open Sans"/>
                <a:ea typeface="Open Sans"/>
                <a:cs typeface="Open Sans"/>
                <a:sym typeface="Open Sans"/>
              </a:rPr>
              <a:t>  </a:t>
            </a:r>
            <a:r>
              <a:rPr lang="vi" sz="1000" dirty="0">
                <a:latin typeface="Open Sans"/>
                <a:ea typeface="Open Sans"/>
                <a:cs typeface="Open Sans"/>
                <a:sym typeface="Open Sans"/>
              </a:rPr>
              <a:t>Bảng load dữ liệu </a:t>
            </a:r>
            <a:r>
              <a:rPr lang="vi-VN" sz="1000" dirty="0" err="1">
                <a:latin typeface="Open Sans"/>
                <a:ea typeface="Open Sans"/>
                <a:cs typeface="Open Sans"/>
                <a:sym typeface="Open Sans"/>
              </a:rPr>
              <a:t>trạng</a:t>
            </a:r>
            <a:r>
              <a:rPr lang="vi-VN" sz="1000" dirty="0">
                <a:latin typeface="Open Sans"/>
                <a:ea typeface="Open Sans"/>
                <a:cs typeface="Open Sans"/>
                <a:sym typeface="Open Sans"/>
              </a:rPr>
              <a:t> </a:t>
            </a:r>
            <a:r>
              <a:rPr lang="vi-VN" sz="1000" dirty="0" err="1">
                <a:latin typeface="Open Sans"/>
                <a:ea typeface="Open Sans"/>
                <a:cs typeface="Open Sans"/>
                <a:sym typeface="Open Sans"/>
              </a:rPr>
              <a:t>thái</a:t>
            </a:r>
            <a:r>
              <a:rPr lang="vi" sz="1000" dirty="0">
                <a:latin typeface="Open Sans"/>
                <a:ea typeface="Open Sans"/>
                <a:cs typeface="Open Sans"/>
                <a:sym typeface="Open Sans"/>
              </a:rPr>
              <a:t> được mã hóa </a:t>
            </a:r>
            <a:endParaRPr dirty="0">
              <a:latin typeface="Open Sans"/>
              <a:ea typeface="Open Sans"/>
              <a:cs typeface="Open Sans"/>
              <a:sym typeface="Open Sans"/>
            </a:endParaRPr>
          </a:p>
        </p:txBody>
      </p:sp>
      <p:sp>
        <p:nvSpPr>
          <p:cNvPr id="275" name="Google Shape;275;p29"/>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dirty="0">
                <a:solidFill>
                  <a:schemeClr val="dk1"/>
                </a:solidFill>
                <a:latin typeface="Open Sans"/>
                <a:ea typeface="Open Sans"/>
                <a:cs typeface="Open Sans"/>
                <a:sym typeface="Open Sans"/>
              </a:rPr>
              <a:t>Dim_Job               |</a:t>
            </a:r>
            <a:r>
              <a:rPr lang="vi" sz="1000" dirty="0">
                <a:latin typeface="Open Sans"/>
                <a:ea typeface="Open Sans"/>
                <a:cs typeface="Open Sans"/>
                <a:sym typeface="Open Sans"/>
              </a:rPr>
              <a:t>  Bảng dữ liệu việc làm được mã hóa </a:t>
            </a:r>
            <a:endParaRPr dirty="0">
              <a:latin typeface="Open Sans"/>
              <a:ea typeface="Open Sans"/>
              <a:cs typeface="Open Sans"/>
              <a:sym typeface="Open Sans"/>
            </a:endParaRPr>
          </a:p>
        </p:txBody>
      </p:sp>
      <p:sp>
        <p:nvSpPr>
          <p:cNvPr id="276" name="Google Shape;276;p29"/>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dirty="0">
                <a:solidFill>
                  <a:schemeClr val="dk1"/>
                </a:solidFill>
                <a:latin typeface="Open Sans"/>
                <a:ea typeface="Open Sans"/>
                <a:cs typeface="Open Sans"/>
                <a:sym typeface="Open Sans"/>
              </a:rPr>
              <a:t>Dim_Education  |</a:t>
            </a:r>
            <a:r>
              <a:rPr lang="vi" sz="1000" dirty="0">
                <a:latin typeface="Open Sans"/>
                <a:ea typeface="Open Sans"/>
                <a:cs typeface="Open Sans"/>
                <a:sym typeface="Open Sans"/>
              </a:rPr>
              <a:t>  Bảng dữ liệu học vấn được mã hóa</a:t>
            </a:r>
            <a:endParaRPr dirty="0">
              <a:latin typeface="Open Sans"/>
              <a:ea typeface="Open Sans"/>
              <a:cs typeface="Open Sans"/>
              <a:sym typeface="Open Sans"/>
            </a:endParaRPr>
          </a:p>
        </p:txBody>
      </p:sp>
      <p:sp>
        <p:nvSpPr>
          <p:cNvPr id="277" name="Google Shape;277;p29"/>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1"/>
                </a:solidFill>
                <a:latin typeface="Open Sans"/>
                <a:ea typeface="Open Sans"/>
                <a:cs typeface="Open Sans"/>
                <a:sym typeface="Open Sans"/>
              </a:rPr>
              <a:t>Dim_Client          |</a:t>
            </a:r>
            <a:r>
              <a:rPr lang="vi" sz="1000">
                <a:latin typeface="Open Sans"/>
                <a:ea typeface="Open Sans"/>
                <a:cs typeface="Open Sans"/>
                <a:sym typeface="Open Sans"/>
              </a:rPr>
              <a:t>  Bảng dữ liệu khách hàng được mã hóa</a:t>
            </a:r>
            <a:endParaRPr sz="1000">
              <a:solidFill>
                <a:srgbClr val="000000"/>
              </a:solidFill>
              <a:latin typeface="Open Sans"/>
              <a:ea typeface="Open Sans"/>
              <a:cs typeface="Open Sans"/>
              <a:sym typeface="Open Sans"/>
            </a:endParaRPr>
          </a:p>
        </p:txBody>
      </p:sp>
      <p:sp>
        <p:nvSpPr>
          <p:cNvPr id="278" name="Google Shape;278;p29"/>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dirty="0">
                <a:solidFill>
                  <a:schemeClr val="dk1"/>
                </a:solidFill>
                <a:latin typeface="Open Sans"/>
                <a:ea typeface="Open Sans"/>
                <a:cs typeface="Open Sans"/>
                <a:sym typeface="Open Sans"/>
              </a:rPr>
              <a:t>Dim_Campaign  |</a:t>
            </a:r>
            <a:r>
              <a:rPr lang="vi" sz="1000" dirty="0">
                <a:latin typeface="Open Sans"/>
                <a:ea typeface="Open Sans"/>
                <a:cs typeface="Open Sans"/>
                <a:sym typeface="Open Sans"/>
              </a:rPr>
              <a:t>  Bảng dữ liệu chiến dịch được mã hóa </a:t>
            </a:r>
            <a:endParaRPr dirty="0">
              <a:latin typeface="Open Sans"/>
              <a:ea typeface="Open Sans"/>
              <a:cs typeface="Open Sans"/>
              <a:sym typeface="Open Sans"/>
            </a:endParaRPr>
          </a:p>
        </p:txBody>
      </p:sp>
      <p:sp>
        <p:nvSpPr>
          <p:cNvPr id="282" name="Google Shape;282;p29"/>
          <p:cNvSpPr txBox="1"/>
          <p:nvPr/>
        </p:nvSpPr>
        <p:spPr>
          <a:xfrm>
            <a:off x="734530" y="43569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1"/>
                </a:solidFill>
                <a:latin typeface="Open Sans"/>
                <a:ea typeface="Open Sans"/>
                <a:cs typeface="Open Sans"/>
                <a:sym typeface="Open Sans"/>
              </a:rPr>
              <a:t>Fact_Campaign  |</a:t>
            </a:r>
            <a:r>
              <a:rPr lang="vi" sz="1000">
                <a:latin typeface="Open Sans"/>
                <a:ea typeface="Open Sans"/>
                <a:cs typeface="Open Sans"/>
                <a:sym typeface="Open Sans"/>
              </a:rPr>
              <a:t>  Bảng dữ liệu tổng hợp</a:t>
            </a:r>
            <a:endParaRPr>
              <a:latin typeface="Open Sans"/>
              <a:ea typeface="Open Sans"/>
              <a:cs typeface="Open Sans"/>
              <a:sym typeface="Open Sans"/>
            </a:endParaRPr>
          </a:p>
        </p:txBody>
      </p:sp>
      <p:sp>
        <p:nvSpPr>
          <p:cNvPr id="13" name="Google Shape;274;p29">
            <a:extLst>
              <a:ext uri="{FF2B5EF4-FFF2-40B4-BE49-F238E27FC236}">
                <a16:creationId xmlns:a16="http://schemas.microsoft.com/office/drawing/2014/main" id="{7D207FBB-580A-432D-B580-9BDE8B57A039}"/>
              </a:ext>
            </a:extLst>
          </p:cNvPr>
          <p:cNvSpPr txBox="1"/>
          <p:nvPr/>
        </p:nvSpPr>
        <p:spPr>
          <a:xfrm>
            <a:off x="736618" y="2834728"/>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dirty="0">
                <a:solidFill>
                  <a:schemeClr val="dk1"/>
                </a:solidFill>
                <a:latin typeface="Open Sans"/>
                <a:ea typeface="Open Sans"/>
                <a:cs typeface="Open Sans"/>
                <a:sym typeface="Open Sans"/>
              </a:rPr>
              <a:t>Client_Staging    |</a:t>
            </a:r>
            <a:r>
              <a:rPr lang="vi" sz="1000" dirty="0">
                <a:solidFill>
                  <a:srgbClr val="000000"/>
                </a:solidFill>
                <a:latin typeface="Open Sans"/>
                <a:ea typeface="Open Sans"/>
                <a:cs typeface="Open Sans"/>
                <a:sym typeface="Open Sans"/>
              </a:rPr>
              <a:t>  </a:t>
            </a:r>
            <a:r>
              <a:rPr lang="vi" sz="1000" dirty="0">
                <a:latin typeface="Open Sans"/>
                <a:ea typeface="Open Sans"/>
                <a:cs typeface="Open Sans"/>
                <a:sym typeface="Open Sans"/>
              </a:rPr>
              <a:t>Bảng load dữ liệu đầu vào </a:t>
            </a: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DDB4CC8A-184D-45A5-B354-65A2A825C0BA}"/>
              </a:ext>
            </a:extLst>
          </p:cNvPr>
          <p:cNvPicPr>
            <a:picLocks noChangeAspect="1"/>
          </p:cNvPicPr>
          <p:nvPr/>
        </p:nvPicPr>
        <p:blipFill>
          <a:blip r:embed="rId3"/>
          <a:stretch>
            <a:fillRect/>
          </a:stretch>
        </p:blipFill>
        <p:spPr>
          <a:xfrm>
            <a:off x="4770784" y="474744"/>
            <a:ext cx="4362468" cy="4648531"/>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8274</TotalTime>
  <Words>1538</Words>
  <Application>Microsoft Office PowerPoint</Application>
  <PresentationFormat>On-screen Show (16:9)</PresentationFormat>
  <Paragraphs>206</Paragraphs>
  <Slides>27</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Open Sans</vt:lpstr>
      <vt:lpstr>Montserrat</vt:lpstr>
      <vt:lpstr>Cambria Math</vt:lpstr>
      <vt:lpstr>Wingdings 3</vt:lpstr>
      <vt:lpstr>Lato</vt:lpstr>
      <vt:lpstr>Roboto</vt:lpstr>
      <vt:lpstr>Raleway</vt:lpstr>
      <vt:lpstr>Open Sans Light</vt:lpstr>
      <vt:lpstr>Streamline</vt:lpstr>
      <vt:lpstr>PowerPoint Presentation</vt:lpstr>
      <vt:lpstr>Yêu cầu nghiệp vụ</vt:lpstr>
      <vt:lpstr>Mục tiêu đồ án</vt:lpstr>
      <vt:lpstr>Vấn đề cần giải quyết</vt:lpstr>
      <vt:lpstr>PowerPoint Presentation</vt:lpstr>
      <vt:lpstr>Dữ liệu về khách hàng</vt:lpstr>
      <vt:lpstr>Chỉ số Measures</vt:lpstr>
      <vt:lpstr>Các kiến thức sử dụng</vt:lpstr>
      <vt:lpstr>Các bảng dữ liệu</vt:lpstr>
      <vt:lpstr>ETL</vt:lpstr>
      <vt:lpstr>EDA</vt:lpstr>
      <vt:lpstr>K-means </vt:lpstr>
      <vt:lpstr>Phân khúc khách hàng</vt:lpstr>
      <vt:lpstr>Khảo sát nhóm khách hàng mở và không mở khoản tiền gửi</vt:lpstr>
      <vt:lpstr>PowerPoint Presentation</vt:lpstr>
      <vt:lpstr>Khảo sát nhóm khách hàng mở và không mở khoản tiền gửi</vt:lpstr>
      <vt:lpstr>Tỷ lệ chuyển đổi theo học vấn</vt:lpstr>
      <vt:lpstr>Các nghề nghiệp có CVR cao hơn với học vấn Đại học</vt:lpstr>
      <vt:lpstr>Các nghề nghiệp có CVR cao hơn với học vấn Lớp 4</vt:lpstr>
      <vt:lpstr>Khảo sát nhóm khách hàng mở và không mở khoản tiền gửi</vt:lpstr>
      <vt:lpstr>Tỷ lệ chuyển đổi theo nghề nghiệp</vt:lpstr>
      <vt:lpstr>Tỷ lệ chuyển đổi theo tín dụng và khoản vay</vt:lpstr>
      <vt:lpstr>Các nghề nghiệp đạt CVR cao hơn khi không có khoản vay cá nhân</vt:lpstr>
      <vt:lpstr>Các nghề nghiệp đạt CVR cao hơn khi đang có khoản vay mua nhà</vt:lpstr>
      <vt:lpstr>Kết luận</vt:lpstr>
      <vt:lpstr>Đề xuất chiến lược tập trung tiếp cận mục tiêu</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dc:creator>
  <cp:lastModifiedBy>khoanFX20883@funix.edu.vn</cp:lastModifiedBy>
  <cp:revision>154</cp:revision>
  <dcterms:modified xsi:type="dcterms:W3CDTF">2024-06-08T11:40:20Z</dcterms:modified>
</cp:coreProperties>
</file>